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  <p:sldMasterId id="2147483674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9" r:id="rId10"/>
    <p:sldId id="263" r:id="rId11"/>
    <p:sldId id="270" r:id="rId12"/>
    <p:sldId id="271" r:id="rId13"/>
    <p:sldId id="265" r:id="rId14"/>
    <p:sldId id="266" r:id="rId15"/>
    <p:sldId id="273" r:id="rId16"/>
    <p:sldId id="272" r:id="rId17"/>
    <p:sldId id="267" r:id="rId18"/>
    <p:sldId id="274" r:id="rId19"/>
  </p:sldIdLst>
  <p:sldSz cx="12192000" cy="6858000"/>
  <p:notesSz cx="6858000" cy="9144000"/>
  <p:embeddedFontLst>
    <p:embeddedFont>
      <p:font typeface="KoPub돋움체 Light" panose="020B0600000101010101" charset="-127"/>
      <p:regular r:id="rId21"/>
    </p:embeddedFont>
    <p:embeddedFont>
      <p:font typeface="KoPub돋움체 Medium" panose="020B0600000101010101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배달의민족 도현" panose="020B0600000101010101" pitchFamily="50" charset="-127"/>
      <p:regular r:id="rId25"/>
    </p:embeddedFont>
    <p:embeddedFont>
      <p:font typeface="배달의민족 주아" panose="02020603020101020101" pitchFamily="18" charset="-127"/>
      <p:regular r:id="rId26"/>
    </p:embeddedFont>
    <p:embeddedFont>
      <p:font typeface="배달의민족 한나체 Pro" panose="020B0600000101010101" pitchFamily="50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863">
          <p15:clr>
            <a:srgbClr val="A4A3A4"/>
          </p15:clr>
        </p15:guide>
        <p15:guide id="3" pos="622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pos="3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197D153-9C0F-45A4-A76D-B5DC2E27B64C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4"/>
      </a:tcTxStyle>
      <a:tcStyle>
        <a:tcBdr>
          <a:top>
            <a:ln w="6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4">
          <a:shade val="40000"/>
        </a:schemeClr>
      </a:tcTxStyle>
      <a:tcStyle>
        <a:tcBdr/>
        <a:fill>
          <a:solidFill>
            <a:schemeClr val="accent4">
              <a:alpha val="40000"/>
            </a:schemeClr>
          </a:solidFill>
        </a:fill>
      </a:tcStyle>
    </a:firstRow>
  </a:tblStyle>
  <a:tblStyle styleId="{6B76CA6B-5DA6-45C4-B833-132EAC621518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accent3"/>
              </a:solidFill>
              <a:prstDash val="dash"/>
            </a:ln>
          </a:left>
          <a:right>
            <a:ln w="32700" cmpd="sng">
              <a:solidFill>
                <a:schemeClr val="accent3"/>
              </a:solidFill>
              <a:prstDash val="dash"/>
            </a:ln>
          </a:right>
          <a:top>
            <a:ln w="32700" cmpd="sng">
              <a:solidFill>
                <a:schemeClr val="accent3"/>
              </a:solidFill>
              <a:prstDash val="dash"/>
            </a:ln>
          </a:top>
          <a:bottom>
            <a:ln w="32700" cmpd="sng">
              <a:solidFill>
                <a:schemeClr val="accent3"/>
              </a:solidFill>
              <a:prstDash val="dash"/>
            </a:ln>
          </a:bottom>
          <a:insideH>
            <a:ln w="22700" cmpd="sng">
              <a:solidFill>
                <a:schemeClr val="accent3"/>
              </a:solidFill>
              <a:prstDash val="sysDot"/>
            </a:ln>
          </a:insideH>
          <a:insideV>
            <a:ln w="22700" cmpd="sng">
              <a:solidFill>
                <a:schemeClr val="accent3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4BFE82C6-8956-4E4D-8A03-91500DEAC9FB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accent4"/>
              </a:solidFill>
              <a:prstDash val="dash"/>
            </a:ln>
          </a:left>
          <a:right>
            <a:ln w="32700" cmpd="sng">
              <a:solidFill>
                <a:schemeClr val="accent4"/>
              </a:solidFill>
              <a:prstDash val="dash"/>
            </a:ln>
          </a:right>
          <a:top>
            <a:ln w="32700" cmpd="sng">
              <a:solidFill>
                <a:schemeClr val="accent4"/>
              </a:solidFill>
              <a:prstDash val="dash"/>
            </a:ln>
          </a:top>
          <a:bottom>
            <a:ln w="32700" cmpd="sng">
              <a:solidFill>
                <a:schemeClr val="accent4"/>
              </a:solidFill>
              <a:prstDash val="dash"/>
            </a:ln>
          </a:bottom>
          <a:insideH>
            <a:ln w="22700" cmpd="sng">
              <a:solidFill>
                <a:schemeClr val="accent4"/>
              </a:solidFill>
              <a:prstDash val="sysDot"/>
            </a:ln>
          </a:insideH>
          <a:insideV>
            <a:ln w="22700" cmpd="sng">
              <a:solidFill>
                <a:schemeClr val="accent4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77BBAD0-2FD1-4BB3-BED5-B7D4590D3504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3"/>
      </a:tcTxStyle>
      <a:tcStyle>
        <a:tcBdr>
          <a:top>
            <a:ln w="6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3">
          <a:shade val="40000"/>
        </a:schemeClr>
      </a:tcTxStyle>
      <a:tcStyle>
        <a:tcBdr/>
        <a:fill>
          <a:solidFill>
            <a:schemeClr val="accent3">
              <a:alpha val="40000"/>
            </a:schemeClr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6"/>
    <p:restoredTop sz="93447"/>
  </p:normalViewPr>
  <p:slideViewPr>
    <p:cSldViewPr snapToGrid="0">
      <p:cViewPr varScale="1">
        <p:scale>
          <a:sx n="112" d="100"/>
          <a:sy n="112" d="100"/>
        </p:scale>
        <p:origin x="384" y="108"/>
      </p:cViewPr>
      <p:guideLst>
        <p:guide orient="horz" pos="2155"/>
        <p:guide pos="3863"/>
        <p:guide pos="622"/>
        <p:guide pos="393"/>
        <p:guide pos="34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FAAC83B-9CD6-4151-93D2-8CB83C77A27A}" type="datetime1">
              <a:rPr lang="ko-KR" altLang="en-US"/>
              <a:pPr lvl="0">
                <a:defRPr lang="ko-KR" altLang="en-US"/>
              </a:pPr>
              <a:t>2020-09-17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66E4574-1F40-4617-942A-2E334969817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03EC8-990F-4349-895A-63B6C52E0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64EF77-882D-45D0-86E7-92B8F0FD7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EAA833-A292-48CA-A52A-4767ED9AE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F2E7-3E8B-45F0-AADD-AC87641FCDCC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D0393-28FB-4F8E-87AD-AD1494DF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CCC2A-DD09-4E47-BADA-4BFE01C41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366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35972D-1337-40CA-A17D-1B4A4731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42FCDF-43E1-4A59-ACF3-19CD32913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A0B278-8DF7-4F90-85D5-30B55C718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F2E7-3E8B-45F0-AADD-AC87641FCDCC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2C5CC-0395-4FF7-B07B-7F8DAC1B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05C6F7-B6B4-4875-BE3C-6D11CDF2B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19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C3CF3F-BE6E-43E8-85BD-A6307F45EB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61ED56-8CFD-49B2-844C-C11C905CD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B30CFC-9992-4994-9802-68FD3790B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F2E7-3E8B-45F0-AADD-AC87641FCDCC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A5DF9C-E1A4-4953-9705-FBD52F7A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3625D-AC61-4E37-BF27-B73D10AA3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218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42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274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151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665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7952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10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45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C229C-7733-4D7E-9EBD-BD7091C3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0B3C2-4C37-43B7-BCB6-8E109BFCB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746EC-1279-47D7-82B0-0B884BE8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F2E7-3E8B-45F0-AADD-AC87641FCDCC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FBDDDE-9E39-40DF-9ADE-742988F9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BE8131-368D-40EA-A7E4-552686F72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874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156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773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994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F805C-6595-4292-A778-6785E7C08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C5530C-D63F-49BB-872F-0528D4A4C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CB093-1432-4075-9278-C177FB07B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F2E7-3E8B-45F0-AADD-AC87641FCDCC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2078D8-A9E2-49B6-AEC7-AB84BDD52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C144B7-4D80-47BA-82C4-6134D364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558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EB9-586C-4D17-BC9E-45B8AB2CB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A4E668-D5AA-4F1A-B7EB-B6E93E04D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643DA1-0E47-4AB9-B288-770C69930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20007F-70C7-48AA-ACB5-4EA472C7E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F2E7-3E8B-45F0-AADD-AC87641FCDCC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380158-7808-4212-ABF3-234702A1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E01AD7-7C7B-4E03-B66C-32105D64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1305D-5035-49D7-B782-EC2AFEDA0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15272-D4F8-478C-92BD-50A0D6EE9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67A94E-9C2E-4B8D-8009-B5CCFF566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CE8305-53F0-477D-B93E-782E3F61A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2553E9-BC50-4E3B-B427-EEFE56D15D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29879F-99F6-44C9-9547-13156F426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F2E7-3E8B-45F0-AADD-AC87641FCDCC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336245-5AC6-48F8-99A3-ED5BADDF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454DAD-D2F8-4B29-BEB5-E63162EA7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291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8DD79-8C48-4362-A40C-1B6478A2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04D5E3-62AD-405A-81FD-D600EA350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F2E7-3E8B-45F0-AADD-AC87641FCDCC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7CE35C-6863-4A72-B36F-8CCB38F97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7C619C-0817-43AC-8C9D-572145BA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579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E286D0-D750-407A-BD99-3251FED5B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F2E7-3E8B-45F0-AADD-AC87641FCDCC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1A29FA-FBDC-468A-861F-C0C9B8F56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9A89C4-C9B2-432D-BDDD-D7825D936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479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04F8E-514F-42AA-A9DB-487A53CE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F32A9-BB91-4AE4-9C81-5968AF219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DC3EE5-2620-4C99-9FDB-310CCCF16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59B131-3422-4767-9615-58D86311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F2E7-3E8B-45F0-AADD-AC87641FCDCC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3D0D44-C153-473B-A100-BE275DA9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22D771-23DA-4D1D-B231-B27008A98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504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5823A-039B-42EC-BB98-0FD61005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EFDEE5-F9D8-4F88-8902-ADFD30DC6A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B19E4F-D8BB-4CE5-8672-C4A668A60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D31DC6-E678-42B8-B613-227E6CF6B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F2E7-3E8B-45F0-AADD-AC87641FCDCC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9DD5B5-04CB-48A4-A513-82F5CA05C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3CE1C8-9190-47F2-9660-7B95609F9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61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78EC73-3455-474D-970B-735FD41F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9D36A4-3081-411A-9D85-1EB3CF52C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F92B2-AEE1-4CA4-B2F1-5B36EFA8A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AF2E7-3E8B-45F0-AADD-AC87641FCDCC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6F848B-F490-491F-8093-0EC6AA4A1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6D3139-D6DA-4DDE-9FF4-AFD269E30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BB993-20C4-4A66-92D5-7BFC1C3FDAFF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55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F78502-6769-4C26-8A80-5C4D1EA9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610" y="28146"/>
            <a:ext cx="10244781" cy="68298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A1FFB0-7775-4D22-A11D-F2E85ACDFF09}"/>
              </a:ext>
            </a:extLst>
          </p:cNvPr>
          <p:cNvSpPr txBox="1"/>
          <p:nvPr/>
        </p:nvSpPr>
        <p:spPr>
          <a:xfrm rot="19800000">
            <a:off x="2595039" y="3083228"/>
            <a:ext cx="74844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LUNCH</a:t>
            </a:r>
          </a:p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 YOU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607F7C-2BC3-464A-BD27-3F9F3F3B5FBF}"/>
              </a:ext>
            </a:extLst>
          </p:cNvPr>
          <p:cNvSpPr/>
          <p:nvPr/>
        </p:nvSpPr>
        <p:spPr>
          <a:xfrm>
            <a:off x="-1098245" y="-419100"/>
            <a:ext cx="11112196" cy="7428766"/>
          </a:xfrm>
          <a:prstGeom prst="rect">
            <a:avLst/>
          </a:prstGeom>
          <a:solidFill>
            <a:schemeClr val="bg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18415EB-3B84-41A4-841D-2848C6DDE953}"/>
              </a:ext>
            </a:extLst>
          </p:cNvPr>
          <p:cNvSpPr/>
          <p:nvPr/>
        </p:nvSpPr>
        <p:spPr>
          <a:xfrm>
            <a:off x="2529758" y="5566140"/>
            <a:ext cx="4188346" cy="115010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유형 빅데이터</a:t>
            </a:r>
            <a:r>
              <a:rPr lang="en-US" altLang="ko-K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4</a:t>
            </a:r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 </a:t>
            </a:r>
            <a:r>
              <a:rPr lang="en-US" altLang="ko-K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Lunch4U</a:t>
            </a:r>
          </a:p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박준홍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박성희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김영남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심소희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C9A2F4-9B57-43A4-9547-3CCAB6EADC83}"/>
              </a:ext>
            </a:extLst>
          </p:cNvPr>
          <p:cNvSpPr txBox="1"/>
          <p:nvPr/>
        </p:nvSpPr>
        <p:spPr>
          <a:xfrm>
            <a:off x="6661830" y="5376320"/>
            <a:ext cx="56492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</a:t>
            </a:r>
            <a:r>
              <a:rPr lang="en-US" altLang="ko-KR" sz="9600" dirty="0">
                <a:solidFill>
                  <a:srgbClr val="05A35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unch</a:t>
            </a:r>
            <a:r>
              <a:rPr lang="en-US" altLang="ko-KR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9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</a:t>
            </a:r>
            <a:endParaRPr lang="ko-KR" altLang="en-US" sz="9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A3A368-E7C4-4B01-9E7D-A7CB04C49530}"/>
              </a:ext>
            </a:extLst>
          </p:cNvPr>
          <p:cNvGrpSpPr/>
          <p:nvPr/>
        </p:nvGrpSpPr>
        <p:grpSpPr>
          <a:xfrm>
            <a:off x="3271364" y="-6350691"/>
            <a:ext cx="5649271" cy="1814286"/>
            <a:chOff x="-262865" y="3025842"/>
            <a:chExt cx="5649271" cy="181428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A6C9A1D-0CF9-4A0A-904C-C7E6FDA622C2}"/>
                </a:ext>
              </a:extLst>
            </p:cNvPr>
            <p:cNvSpPr/>
            <p:nvPr/>
          </p:nvSpPr>
          <p:spPr>
            <a:xfrm>
              <a:off x="1424565" y="3025842"/>
              <a:ext cx="1814286" cy="1814286"/>
            </a:xfrm>
            <a:prstGeom prst="roundRect">
              <a:avLst/>
            </a:prstGeom>
            <a:solidFill>
              <a:srgbClr val="FFD7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0CD0174-331F-40D7-BBCA-8CE344D8693A}"/>
                </a:ext>
              </a:extLst>
            </p:cNvPr>
            <p:cNvGrpSpPr/>
            <p:nvPr/>
          </p:nvGrpSpPr>
          <p:grpSpPr>
            <a:xfrm>
              <a:off x="-262865" y="3579042"/>
              <a:ext cx="5649271" cy="979665"/>
              <a:chOff x="865860" y="4141567"/>
              <a:chExt cx="5649271" cy="97966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21BA820-C9B3-4B9F-B3D5-D720A1D24412}"/>
                  </a:ext>
                </a:extLst>
              </p:cNvPr>
              <p:cNvSpPr txBox="1"/>
              <p:nvPr/>
            </p:nvSpPr>
            <p:spPr>
              <a:xfrm>
                <a:off x="865860" y="4141567"/>
                <a:ext cx="56492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solidFill>
                      <a:srgbClr val="05A357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unch</a:t>
                </a:r>
                <a:endParaRPr lang="ko-KR" altLang="en-US" sz="4000" dirty="0">
                  <a:solidFill>
                    <a:srgbClr val="05A35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90CB4E-6EC0-41F1-8917-EB9F9F6161DB}"/>
                  </a:ext>
                </a:extLst>
              </p:cNvPr>
              <p:cNvSpPr txBox="1"/>
              <p:nvPr/>
            </p:nvSpPr>
            <p:spPr>
              <a:xfrm>
                <a:off x="3585620" y="4721122"/>
                <a:ext cx="78195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4 </a:t>
                </a:r>
                <a:r>
                  <a:rPr lang="en-US" altLang="ko-KR" sz="20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U</a:t>
                </a:r>
                <a:endParaRPr lang="ko-KR" altLang="en-US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9D5897-31B3-41AB-AE3B-28FDF64EA590}"/>
                </a:ext>
              </a:extLst>
            </p:cNvPr>
            <p:cNvSpPr txBox="1"/>
            <p:nvPr/>
          </p:nvSpPr>
          <p:spPr>
            <a:xfrm>
              <a:off x="1443523" y="3165007"/>
              <a:ext cx="142874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600" dirty="0">
                  <a:solidFill>
                    <a:srgbClr val="156A4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</a:t>
              </a:r>
              <a:endParaRPr lang="ko-KR" altLang="en-US" sz="9600" dirty="0">
                <a:solidFill>
                  <a:srgbClr val="156A4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0CF543E-8ACE-43C9-85FE-58CC7725AA72}"/>
              </a:ext>
            </a:extLst>
          </p:cNvPr>
          <p:cNvGrpSpPr/>
          <p:nvPr/>
        </p:nvGrpSpPr>
        <p:grpSpPr>
          <a:xfrm>
            <a:off x="10314320" y="247456"/>
            <a:ext cx="3128630" cy="1636518"/>
            <a:chOff x="1500765" y="3035367"/>
            <a:chExt cx="3128630" cy="1636518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70DECB-DBE9-4EDC-9F8D-9756CD711B27}"/>
                </a:ext>
              </a:extLst>
            </p:cNvPr>
            <p:cNvSpPr/>
            <p:nvPr/>
          </p:nvSpPr>
          <p:spPr>
            <a:xfrm>
              <a:off x="1500765" y="3035367"/>
              <a:ext cx="1636518" cy="163651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C73975-EAAC-47D5-B096-769C6E599E74}"/>
                </a:ext>
              </a:extLst>
            </p:cNvPr>
            <p:cNvSpPr txBox="1"/>
            <p:nvPr/>
          </p:nvSpPr>
          <p:spPr>
            <a:xfrm>
              <a:off x="1675896" y="3954755"/>
              <a:ext cx="146946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 YOU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A5CB2D-5494-47B1-9A0E-03A2CEB0BFE9}"/>
                </a:ext>
              </a:extLst>
            </p:cNvPr>
            <p:cNvSpPr txBox="1"/>
            <p:nvPr/>
          </p:nvSpPr>
          <p:spPr>
            <a:xfrm>
              <a:off x="1529477" y="3365482"/>
              <a:ext cx="309991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 dirty="0">
                  <a:solidFill>
                    <a:srgbClr val="156A4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</a:t>
              </a:r>
              <a:r>
                <a:rPr lang="en-US" altLang="ko-KR" sz="3600" dirty="0">
                  <a:solidFill>
                    <a:srgbClr val="05A35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unch</a:t>
              </a:r>
              <a:endParaRPr lang="ko-KR" altLang="en-US" sz="3600" dirty="0">
                <a:solidFill>
                  <a:srgbClr val="05A35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8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337D5852-CC08-415A-B0E8-626C6AB9CD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65" y="1314221"/>
            <a:ext cx="7295198" cy="4117039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7622" y="221742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 spc="-150">
                <a:solidFill>
                  <a:srgbClr val="05A35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622" y="5541845"/>
            <a:ext cx="12192000" cy="1316155"/>
          </a:xfrm>
          <a:prstGeom prst="rect">
            <a:avLst/>
          </a:prstGeom>
          <a:solidFill>
            <a:schemeClr val="accent3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모서리가 둥근 직사각형 23">
            <a:extLst>
              <a:ext uri="{FF2B5EF4-FFF2-40B4-BE49-F238E27FC236}">
                <a16:creationId xmlns:a16="http://schemas.microsoft.com/office/drawing/2014/main" id="{8A564692-4D99-4A5D-8582-71D38438185B}"/>
              </a:ext>
            </a:extLst>
          </p:cNvPr>
          <p:cNvSpPr/>
          <p:nvPr/>
        </p:nvSpPr>
        <p:spPr>
          <a:xfrm>
            <a:off x="2624936" y="942130"/>
            <a:ext cx="2751494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 페이지</a:t>
            </a:r>
          </a:p>
        </p:txBody>
      </p:sp>
      <p:pic>
        <p:nvPicPr>
          <p:cNvPr id="5" name="그림 4" descr="건물, 실외, 거리, 도시이(가) 표시된 사진&#10;&#10;자동 생성된 설명">
            <a:extLst>
              <a:ext uri="{FF2B5EF4-FFF2-40B4-BE49-F238E27FC236}">
                <a16:creationId xmlns:a16="http://schemas.microsoft.com/office/drawing/2014/main" id="{7ECC3423-AD25-4549-9738-68EFBF7200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264" y="-4234301"/>
            <a:ext cx="6967887" cy="36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D9E03-FB08-44E1-98BF-3183B75C62B0}"/>
              </a:ext>
            </a:extLst>
          </p:cNvPr>
          <p:cNvSpPr txBox="1"/>
          <p:nvPr/>
        </p:nvSpPr>
        <p:spPr>
          <a:xfrm>
            <a:off x="317932" y="5747885"/>
            <a:ext cx="9248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사이트 로고</a:t>
            </a:r>
            <a:r>
              <a:rPr lang="en-US" altLang="ko-KR" dirty="0"/>
              <a:t>. </a:t>
            </a:r>
            <a:r>
              <a:rPr lang="ko-KR" altLang="en-US" dirty="0"/>
              <a:t>로그인</a:t>
            </a:r>
            <a:r>
              <a:rPr lang="en-US" altLang="ko-KR" dirty="0"/>
              <a:t>. </a:t>
            </a:r>
            <a:r>
              <a:rPr lang="ko-KR" altLang="en-US" dirty="0"/>
              <a:t>회원가입 안내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식당 검색</a:t>
            </a:r>
            <a:r>
              <a:rPr lang="en-US" altLang="ko-KR" dirty="0"/>
              <a:t>, </a:t>
            </a:r>
            <a:r>
              <a:rPr lang="ko-KR" altLang="en-US" dirty="0"/>
              <a:t>지도 검색</a:t>
            </a:r>
            <a:r>
              <a:rPr lang="en-US" altLang="ko-KR" dirty="0"/>
              <a:t>, </a:t>
            </a:r>
            <a:r>
              <a:rPr lang="ko-KR" altLang="en-US" dirty="0"/>
              <a:t>게시판 주요 </a:t>
            </a:r>
            <a:r>
              <a:rPr lang="en-US" altLang="ko-KR" dirty="0"/>
              <a:t>3</a:t>
            </a:r>
            <a:r>
              <a:rPr lang="ko-KR" altLang="en-US" dirty="0"/>
              <a:t>개의 게시판 구현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어느 게시판을 선택해도 실시간 채팅을 할 수 있도록 클릭 버튼을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290F0F-4D9A-42B8-B3AA-EBBF6E06E804}"/>
              </a:ext>
            </a:extLst>
          </p:cNvPr>
          <p:cNvSpPr/>
          <p:nvPr/>
        </p:nvSpPr>
        <p:spPr>
          <a:xfrm>
            <a:off x="746345" y="1372808"/>
            <a:ext cx="6762543" cy="33352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11102A-C61E-48B5-824E-F048B11261BA}"/>
              </a:ext>
            </a:extLst>
          </p:cNvPr>
          <p:cNvSpPr/>
          <p:nvPr/>
        </p:nvSpPr>
        <p:spPr>
          <a:xfrm>
            <a:off x="2180521" y="4429125"/>
            <a:ext cx="3977508" cy="93546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6966E-EC11-43C4-A7BC-82A10EA2E9A5}"/>
              </a:ext>
            </a:extLst>
          </p:cNvPr>
          <p:cNvSpPr txBox="1"/>
          <p:nvPr/>
        </p:nvSpPr>
        <p:spPr>
          <a:xfrm>
            <a:off x="9565948" y="7243510"/>
            <a:ext cx="525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사이트 로고</a:t>
            </a:r>
            <a:r>
              <a:rPr lang="en-US" altLang="ko-KR" dirty="0"/>
              <a:t>. </a:t>
            </a:r>
            <a:r>
              <a:rPr lang="ko-KR" altLang="en-US" dirty="0"/>
              <a:t>로그인</a:t>
            </a:r>
            <a:r>
              <a:rPr lang="en-US" altLang="ko-KR" dirty="0"/>
              <a:t>. </a:t>
            </a:r>
            <a:r>
              <a:rPr lang="ko-KR" altLang="en-US" dirty="0"/>
              <a:t>사이트 메뉴 안내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795F08-08F6-4A13-9B4D-1FBE6D7936A8}"/>
              </a:ext>
            </a:extLst>
          </p:cNvPr>
          <p:cNvSpPr txBox="1"/>
          <p:nvPr/>
        </p:nvSpPr>
        <p:spPr>
          <a:xfrm>
            <a:off x="154230" y="1314221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56A4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6B223-AD37-43C1-99AC-92706C1FDEE4}"/>
              </a:ext>
            </a:extLst>
          </p:cNvPr>
          <p:cNvSpPr txBox="1"/>
          <p:nvPr/>
        </p:nvSpPr>
        <p:spPr>
          <a:xfrm>
            <a:off x="1705711" y="4357449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56A4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492253-8190-4C5F-B448-693DA55BC766}"/>
              </a:ext>
            </a:extLst>
          </p:cNvPr>
          <p:cNvSpPr/>
          <p:nvPr/>
        </p:nvSpPr>
        <p:spPr>
          <a:xfrm>
            <a:off x="7327234" y="1984760"/>
            <a:ext cx="523430" cy="58280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69E280-3EAC-446A-AAA4-AD65D6B4490F}"/>
              </a:ext>
            </a:extLst>
          </p:cNvPr>
          <p:cNvSpPr txBox="1"/>
          <p:nvPr/>
        </p:nvSpPr>
        <p:spPr>
          <a:xfrm>
            <a:off x="7312714" y="2044341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56A4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9505C6-11A7-47B5-8A21-9C6472BC9F28}"/>
              </a:ext>
            </a:extLst>
          </p:cNvPr>
          <p:cNvSpPr txBox="1"/>
          <p:nvPr/>
        </p:nvSpPr>
        <p:spPr>
          <a:xfrm>
            <a:off x="966260" y="185845"/>
            <a:ext cx="5796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ko-KR" altLang="en-US" dirty="0"/>
              <a:t>#수행결과 및 시연</a:t>
            </a:r>
            <a:endParaRPr lang="en-US" altLang="ko-KR" dirty="0"/>
          </a:p>
        </p:txBody>
      </p:sp>
      <p:sp>
        <p:nvSpPr>
          <p:cNvPr id="17" name="모서리가 둥근 직사각형 23">
            <a:extLst>
              <a:ext uri="{FF2B5EF4-FFF2-40B4-BE49-F238E27FC236}">
                <a16:creationId xmlns:a16="http://schemas.microsoft.com/office/drawing/2014/main" id="{BC1B7404-1576-4E9B-B43F-6D303A9191A5}"/>
              </a:ext>
            </a:extLst>
          </p:cNvPr>
          <p:cNvSpPr/>
          <p:nvPr/>
        </p:nvSpPr>
        <p:spPr>
          <a:xfrm>
            <a:off x="1127742" y="524851"/>
            <a:ext cx="2016000" cy="39481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화면구성</a:t>
            </a:r>
            <a:endParaRPr lang="en-US" altLang="ko-KR" sz="2000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8585CC8A-8AA1-48F2-8155-4C7D498494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" b="41079"/>
          <a:stretch/>
        </p:blipFill>
        <p:spPr>
          <a:xfrm>
            <a:off x="8431742" y="1314221"/>
            <a:ext cx="3194693" cy="411703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581ED7CF-6926-4552-BED2-80C0556432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37"/>
          <a:stretch/>
        </p:blipFill>
        <p:spPr>
          <a:xfrm>
            <a:off x="14182730" y="3372740"/>
            <a:ext cx="3194693" cy="182857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CCF1BC-9652-4BA6-B558-736BED1BA678}"/>
              </a:ext>
            </a:extLst>
          </p:cNvPr>
          <p:cNvSpPr/>
          <p:nvPr/>
        </p:nvSpPr>
        <p:spPr>
          <a:xfrm>
            <a:off x="8903133" y="1894590"/>
            <a:ext cx="2706012" cy="35271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FBFEA5-6429-4823-965B-8F13BAC7C3F8}"/>
              </a:ext>
            </a:extLst>
          </p:cNvPr>
          <p:cNvSpPr txBox="1"/>
          <p:nvPr/>
        </p:nvSpPr>
        <p:spPr>
          <a:xfrm>
            <a:off x="11626435" y="1836556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56A4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모서리가 둥근 직사각형 23">
            <a:extLst>
              <a:ext uri="{FF2B5EF4-FFF2-40B4-BE49-F238E27FC236}">
                <a16:creationId xmlns:a16="http://schemas.microsoft.com/office/drawing/2014/main" id="{1A25CCED-6055-470C-A3F8-5377693751FF}"/>
              </a:ext>
            </a:extLst>
          </p:cNvPr>
          <p:cNvSpPr/>
          <p:nvPr/>
        </p:nvSpPr>
        <p:spPr>
          <a:xfrm>
            <a:off x="8709820" y="943253"/>
            <a:ext cx="2751494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상시 </a:t>
            </a:r>
            <a:r>
              <a:rPr lang="ko-KR" altLang="en-US" sz="1400" dirty="0" err="1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채팅창</a:t>
            </a:r>
            <a:r>
              <a:rPr lang="ko-KR" altLang="en-US" sz="14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4024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76C54513-7056-409F-AA0D-5E98508AE3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8" r="34679"/>
          <a:stretch/>
        </p:blipFill>
        <p:spPr>
          <a:xfrm>
            <a:off x="8843595" y="1620667"/>
            <a:ext cx="2853814" cy="4109625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89CDA5F-0BD7-4D36-A397-D91220B434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24"/>
          <a:stretch/>
        </p:blipFill>
        <p:spPr>
          <a:xfrm>
            <a:off x="614363" y="1696368"/>
            <a:ext cx="6919667" cy="3147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622" y="221742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 spc="-150">
                <a:solidFill>
                  <a:srgbClr val="05A35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116114" y="5889193"/>
            <a:ext cx="12355736" cy="968807"/>
          </a:xfrm>
          <a:prstGeom prst="rect">
            <a:avLst/>
          </a:prstGeom>
          <a:solidFill>
            <a:schemeClr val="accent3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모서리가 둥근 직사각형 23">
            <a:extLst>
              <a:ext uri="{FF2B5EF4-FFF2-40B4-BE49-F238E27FC236}">
                <a16:creationId xmlns:a16="http://schemas.microsoft.com/office/drawing/2014/main" id="{8A564692-4D99-4A5D-8582-71D38438185B}"/>
              </a:ext>
            </a:extLst>
          </p:cNvPr>
          <p:cNvSpPr/>
          <p:nvPr/>
        </p:nvSpPr>
        <p:spPr>
          <a:xfrm>
            <a:off x="2708520" y="1137296"/>
            <a:ext cx="2751494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</a:t>
            </a:r>
          </a:p>
        </p:txBody>
      </p:sp>
      <p:pic>
        <p:nvPicPr>
          <p:cNvPr id="5" name="그림 4" descr="건물, 실외, 거리, 도시이(가) 표시된 사진&#10;&#10;자동 생성된 설명">
            <a:extLst>
              <a:ext uri="{FF2B5EF4-FFF2-40B4-BE49-F238E27FC236}">
                <a16:creationId xmlns:a16="http://schemas.microsoft.com/office/drawing/2014/main" id="{7ECC3423-AD25-4549-9738-68EFBF7200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264" y="-4234301"/>
            <a:ext cx="6967887" cy="36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D9E03-FB08-44E1-98BF-3183B75C62B0}"/>
              </a:ext>
            </a:extLst>
          </p:cNvPr>
          <p:cNvSpPr txBox="1"/>
          <p:nvPr/>
        </p:nvSpPr>
        <p:spPr>
          <a:xfrm>
            <a:off x="317932" y="6195549"/>
            <a:ext cx="1192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    1. </a:t>
            </a:r>
            <a:r>
              <a:rPr lang="ko-KR" altLang="en-US" dirty="0"/>
              <a:t>로그인 페이지</a:t>
            </a:r>
            <a:r>
              <a:rPr lang="en-US" altLang="ko-KR" dirty="0"/>
              <a:t>                                                        2. </a:t>
            </a:r>
            <a:r>
              <a:rPr lang="ko-KR" altLang="en-US" dirty="0"/>
              <a:t>회원가입 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6966E-EC11-43C4-A7BC-82A10EA2E9A5}"/>
              </a:ext>
            </a:extLst>
          </p:cNvPr>
          <p:cNvSpPr txBox="1"/>
          <p:nvPr/>
        </p:nvSpPr>
        <p:spPr>
          <a:xfrm>
            <a:off x="9565948" y="7243510"/>
            <a:ext cx="525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사이트 로고</a:t>
            </a:r>
            <a:r>
              <a:rPr lang="en-US" altLang="ko-KR" dirty="0"/>
              <a:t>. </a:t>
            </a:r>
            <a:r>
              <a:rPr lang="ko-KR" altLang="en-US" dirty="0"/>
              <a:t>로그인</a:t>
            </a:r>
            <a:r>
              <a:rPr lang="en-US" altLang="ko-KR" dirty="0"/>
              <a:t>. </a:t>
            </a:r>
            <a:r>
              <a:rPr lang="ko-KR" altLang="en-US" dirty="0"/>
              <a:t>사이트 메뉴 안내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795F08-08F6-4A13-9B4D-1FBE6D7936A8}"/>
              </a:ext>
            </a:extLst>
          </p:cNvPr>
          <p:cNvSpPr txBox="1"/>
          <p:nvPr/>
        </p:nvSpPr>
        <p:spPr>
          <a:xfrm>
            <a:off x="2295429" y="2336460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56A4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6B223-AD37-43C1-99AC-92706C1FDEE4}"/>
              </a:ext>
            </a:extLst>
          </p:cNvPr>
          <p:cNvSpPr txBox="1"/>
          <p:nvPr/>
        </p:nvSpPr>
        <p:spPr>
          <a:xfrm>
            <a:off x="8397813" y="2336460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56A4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492253-8190-4C5F-B448-693DA55BC766}"/>
              </a:ext>
            </a:extLst>
          </p:cNvPr>
          <p:cNvSpPr/>
          <p:nvPr/>
        </p:nvSpPr>
        <p:spPr>
          <a:xfrm>
            <a:off x="2792104" y="2307279"/>
            <a:ext cx="2584326" cy="2708136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9505C6-11A7-47B5-8A21-9C6472BC9F28}"/>
              </a:ext>
            </a:extLst>
          </p:cNvPr>
          <p:cNvSpPr txBox="1"/>
          <p:nvPr/>
        </p:nvSpPr>
        <p:spPr>
          <a:xfrm>
            <a:off x="966260" y="185845"/>
            <a:ext cx="5796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ko-KR" altLang="en-US" dirty="0"/>
              <a:t>#수행결과 및 시연</a:t>
            </a:r>
            <a:endParaRPr lang="en-US" altLang="ko-KR" dirty="0"/>
          </a:p>
        </p:txBody>
      </p:sp>
      <p:sp>
        <p:nvSpPr>
          <p:cNvPr id="17" name="모서리가 둥근 직사각형 23">
            <a:extLst>
              <a:ext uri="{FF2B5EF4-FFF2-40B4-BE49-F238E27FC236}">
                <a16:creationId xmlns:a16="http://schemas.microsoft.com/office/drawing/2014/main" id="{BC1B7404-1576-4E9B-B43F-6D303A9191A5}"/>
              </a:ext>
            </a:extLst>
          </p:cNvPr>
          <p:cNvSpPr/>
          <p:nvPr/>
        </p:nvSpPr>
        <p:spPr>
          <a:xfrm>
            <a:off x="1127742" y="524851"/>
            <a:ext cx="2016000" cy="39481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화면구성</a:t>
            </a:r>
            <a:endParaRPr lang="en-US" altLang="ko-KR" sz="2000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581ED7CF-6926-4552-BED2-80C0556432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37"/>
          <a:stretch/>
        </p:blipFill>
        <p:spPr>
          <a:xfrm>
            <a:off x="14182730" y="3372740"/>
            <a:ext cx="3194693" cy="182857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CCF1BC-9652-4BA6-B558-736BED1BA678}"/>
              </a:ext>
            </a:extLst>
          </p:cNvPr>
          <p:cNvSpPr/>
          <p:nvPr/>
        </p:nvSpPr>
        <p:spPr>
          <a:xfrm>
            <a:off x="9011265" y="2321712"/>
            <a:ext cx="2368544" cy="3173408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3">
            <a:extLst>
              <a:ext uri="{FF2B5EF4-FFF2-40B4-BE49-F238E27FC236}">
                <a16:creationId xmlns:a16="http://schemas.microsoft.com/office/drawing/2014/main" id="{596F443C-7786-49AA-B3D2-D1AF3D61D888}"/>
              </a:ext>
            </a:extLst>
          </p:cNvPr>
          <p:cNvSpPr/>
          <p:nvPr/>
        </p:nvSpPr>
        <p:spPr>
          <a:xfrm>
            <a:off x="8903133" y="1130196"/>
            <a:ext cx="2751494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</a:t>
            </a:r>
            <a:endParaRPr lang="ko-KR" altLang="en-US" sz="1400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685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550453-FDFD-4973-A300-366954753A25}"/>
              </a:ext>
            </a:extLst>
          </p:cNvPr>
          <p:cNvGrpSpPr/>
          <p:nvPr/>
        </p:nvGrpSpPr>
        <p:grpSpPr>
          <a:xfrm>
            <a:off x="8487321" y="1658101"/>
            <a:ext cx="2552069" cy="4251882"/>
            <a:chOff x="8487321" y="1658101"/>
            <a:chExt cx="2552069" cy="4643772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A62A1D9-BD66-42C3-AA67-3856811929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735"/>
            <a:stretch/>
          </p:blipFill>
          <p:spPr>
            <a:xfrm>
              <a:off x="8487321" y="1658101"/>
              <a:ext cx="2543175" cy="3854988"/>
            </a:xfrm>
            <a:prstGeom prst="rect">
              <a:avLst/>
            </a:prstGeom>
          </p:spPr>
        </p:pic>
        <p:pic>
          <p:nvPicPr>
            <p:cNvPr id="32" name="그림 3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EE2E7F0-30C6-4D81-9E8B-3166CFAF4A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292"/>
            <a:stretch/>
          </p:blipFill>
          <p:spPr>
            <a:xfrm>
              <a:off x="8496215" y="5205551"/>
              <a:ext cx="2543175" cy="1096322"/>
            </a:xfrm>
            <a:prstGeom prst="rect">
              <a:avLst/>
            </a:prstGeom>
          </p:spPr>
        </p:pic>
      </p:grp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636E624-8E8E-4D7C-B52F-0F6C4E1C4C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62" y="1658101"/>
            <a:ext cx="3830919" cy="38628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84357" y="252520"/>
            <a:ext cx="579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#</a:t>
            </a:r>
            <a:r>
              <a:rPr lang="ko-KR" altLang="en-US" dirty="0"/>
              <a:t>디스플레이</a:t>
            </a:r>
            <a:endParaRPr lang="en-US" altLang="ko-KR" dirty="0"/>
          </a:p>
          <a:p>
            <a:r>
              <a:rPr lang="ko-KR" altLang="en-US" dirty="0"/>
              <a:t>홈페이지 초안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622" y="221742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 spc="-150">
                <a:solidFill>
                  <a:srgbClr val="05A35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6513" y="5978693"/>
            <a:ext cx="12192000" cy="849066"/>
          </a:xfrm>
          <a:prstGeom prst="rect">
            <a:avLst/>
          </a:prstGeom>
          <a:solidFill>
            <a:schemeClr val="accent3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모서리가 둥근 직사각형 23">
            <a:extLst>
              <a:ext uri="{FF2B5EF4-FFF2-40B4-BE49-F238E27FC236}">
                <a16:creationId xmlns:a16="http://schemas.microsoft.com/office/drawing/2014/main" id="{8A564692-4D99-4A5D-8582-71D38438185B}"/>
              </a:ext>
            </a:extLst>
          </p:cNvPr>
          <p:cNvSpPr/>
          <p:nvPr/>
        </p:nvSpPr>
        <p:spPr>
          <a:xfrm>
            <a:off x="1602574" y="1210189"/>
            <a:ext cx="2751494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음식점 리스트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ED9E03-FB08-44E1-98BF-3183B75C62B0}"/>
              </a:ext>
            </a:extLst>
          </p:cNvPr>
          <p:cNvSpPr txBox="1"/>
          <p:nvPr/>
        </p:nvSpPr>
        <p:spPr>
          <a:xfrm>
            <a:off x="2440250" y="6117074"/>
            <a:ext cx="474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pPr marL="342900" indent="-342900">
              <a:buAutoNum type="arabicPeriod"/>
            </a:pPr>
            <a:r>
              <a:rPr lang="ko-KR" altLang="en-US" dirty="0"/>
              <a:t>검색 필터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식당정보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290F0F-4D9A-42B8-B3AA-EBBF6E06E804}"/>
              </a:ext>
            </a:extLst>
          </p:cNvPr>
          <p:cNvSpPr/>
          <p:nvPr/>
        </p:nvSpPr>
        <p:spPr>
          <a:xfrm>
            <a:off x="2260670" y="2540334"/>
            <a:ext cx="2490400" cy="3059762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208213-EBF0-4339-A901-4B18B1816B07}"/>
              </a:ext>
            </a:extLst>
          </p:cNvPr>
          <p:cNvSpPr/>
          <p:nvPr/>
        </p:nvSpPr>
        <p:spPr>
          <a:xfrm>
            <a:off x="523026" y="8632483"/>
            <a:ext cx="5298768" cy="40005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11102A-C61E-48B5-824E-F048B11261BA}"/>
              </a:ext>
            </a:extLst>
          </p:cNvPr>
          <p:cNvSpPr/>
          <p:nvPr/>
        </p:nvSpPr>
        <p:spPr>
          <a:xfrm>
            <a:off x="1127741" y="2541270"/>
            <a:ext cx="1132929" cy="210312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6966E-EC11-43C4-A7BC-82A10EA2E9A5}"/>
              </a:ext>
            </a:extLst>
          </p:cNvPr>
          <p:cNvSpPr txBox="1"/>
          <p:nvPr/>
        </p:nvSpPr>
        <p:spPr>
          <a:xfrm>
            <a:off x="8413338" y="7461199"/>
            <a:ext cx="525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사이트 로고</a:t>
            </a:r>
            <a:r>
              <a:rPr lang="en-US" altLang="ko-KR" dirty="0"/>
              <a:t>. </a:t>
            </a:r>
            <a:r>
              <a:rPr lang="ko-KR" altLang="en-US" dirty="0"/>
              <a:t>로그인</a:t>
            </a:r>
            <a:r>
              <a:rPr lang="en-US" altLang="ko-KR" dirty="0"/>
              <a:t>. </a:t>
            </a:r>
            <a:r>
              <a:rPr lang="ko-KR" altLang="en-US" dirty="0"/>
              <a:t>사이트 메뉴 안내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92219C-DE16-4648-9251-BC78462B9371}"/>
              </a:ext>
            </a:extLst>
          </p:cNvPr>
          <p:cNvSpPr txBox="1"/>
          <p:nvPr/>
        </p:nvSpPr>
        <p:spPr>
          <a:xfrm>
            <a:off x="6384024" y="8131127"/>
            <a:ext cx="270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검색 가능한 창 제시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888BF6-A07F-4F0E-A8CF-14E6DDE9FC8F}"/>
              </a:ext>
            </a:extLst>
          </p:cNvPr>
          <p:cNvSpPr txBox="1"/>
          <p:nvPr/>
        </p:nvSpPr>
        <p:spPr>
          <a:xfrm>
            <a:off x="5884285" y="9044355"/>
            <a:ext cx="540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식당 검색</a:t>
            </a:r>
            <a:r>
              <a:rPr lang="en-US" altLang="ko-KR" dirty="0"/>
              <a:t>. </a:t>
            </a:r>
            <a:r>
              <a:rPr lang="ko-KR" altLang="en-US" dirty="0"/>
              <a:t>지도검색</a:t>
            </a:r>
            <a:r>
              <a:rPr lang="en-US" altLang="ko-KR" dirty="0"/>
              <a:t>, </a:t>
            </a:r>
            <a:r>
              <a:rPr lang="ko-KR" altLang="en-US" dirty="0"/>
              <a:t>게시판으로 바로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795F08-08F6-4A13-9B4D-1FBE6D7936A8}"/>
              </a:ext>
            </a:extLst>
          </p:cNvPr>
          <p:cNvSpPr txBox="1"/>
          <p:nvPr/>
        </p:nvSpPr>
        <p:spPr>
          <a:xfrm>
            <a:off x="711723" y="2504471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56A4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ACA488-9778-4C55-8BD6-9B4B75F827DB}"/>
              </a:ext>
            </a:extLst>
          </p:cNvPr>
          <p:cNvSpPr/>
          <p:nvPr/>
        </p:nvSpPr>
        <p:spPr>
          <a:xfrm>
            <a:off x="14262941" y="1735221"/>
            <a:ext cx="957942" cy="26782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상시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+mj-ea"/>
                <a:ea typeface="+mj-ea"/>
              </a:rPr>
              <a:t>채팅창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69E280-3EAC-446A-AAA4-AD65D6B4490F}"/>
              </a:ext>
            </a:extLst>
          </p:cNvPr>
          <p:cNvSpPr txBox="1"/>
          <p:nvPr/>
        </p:nvSpPr>
        <p:spPr>
          <a:xfrm>
            <a:off x="14569714" y="1981251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56A4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767764-EACE-4560-BC0D-13EE236DF4BF}"/>
              </a:ext>
            </a:extLst>
          </p:cNvPr>
          <p:cNvSpPr txBox="1"/>
          <p:nvPr/>
        </p:nvSpPr>
        <p:spPr>
          <a:xfrm>
            <a:off x="8666543" y="6117074"/>
            <a:ext cx="2417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pPr marL="342900" indent="-342900">
              <a:buAutoNum type="arabicPeriod"/>
            </a:pPr>
            <a:r>
              <a:rPr lang="ko-KR" altLang="en-US" dirty="0"/>
              <a:t>식당 세부 정보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리뷰 및 댓글 창</a:t>
            </a:r>
            <a:endParaRPr lang="en-US" altLang="ko-KR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7344762-CA51-432D-897C-2D2C6B1FDC32}"/>
              </a:ext>
            </a:extLst>
          </p:cNvPr>
          <p:cNvSpPr/>
          <p:nvPr/>
        </p:nvSpPr>
        <p:spPr>
          <a:xfrm>
            <a:off x="8468559" y="2338037"/>
            <a:ext cx="2536381" cy="256952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62E303-B1D4-4428-8420-514EACAC5301}"/>
              </a:ext>
            </a:extLst>
          </p:cNvPr>
          <p:cNvSpPr txBox="1"/>
          <p:nvPr/>
        </p:nvSpPr>
        <p:spPr>
          <a:xfrm>
            <a:off x="11083587" y="2338037"/>
            <a:ext cx="599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56A4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3521D0-89F7-45D0-A14F-4E4F77557BE6}"/>
              </a:ext>
            </a:extLst>
          </p:cNvPr>
          <p:cNvSpPr/>
          <p:nvPr/>
        </p:nvSpPr>
        <p:spPr>
          <a:xfrm>
            <a:off x="8468559" y="4907557"/>
            <a:ext cx="2536381" cy="992435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C64CDA-6F3B-4E5D-A6A8-D1776C63A11F}"/>
              </a:ext>
            </a:extLst>
          </p:cNvPr>
          <p:cNvSpPr txBox="1"/>
          <p:nvPr/>
        </p:nvSpPr>
        <p:spPr>
          <a:xfrm>
            <a:off x="10989260" y="4834311"/>
            <a:ext cx="599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모서리가 둥근 직사각형 23">
            <a:extLst>
              <a:ext uri="{FF2B5EF4-FFF2-40B4-BE49-F238E27FC236}">
                <a16:creationId xmlns:a16="http://schemas.microsoft.com/office/drawing/2014/main" id="{F47D5E9E-9937-442E-AD3E-D00F8E7316F2}"/>
              </a:ext>
            </a:extLst>
          </p:cNvPr>
          <p:cNvSpPr/>
          <p:nvPr/>
        </p:nvSpPr>
        <p:spPr>
          <a:xfrm>
            <a:off x="8373783" y="1210189"/>
            <a:ext cx="2751494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상세 정보</a:t>
            </a:r>
          </a:p>
        </p:txBody>
      </p:sp>
    </p:spTree>
    <p:extLst>
      <p:ext uri="{BB962C8B-B14F-4D97-AF65-F5344CB8AC3E}">
        <p14:creationId xmlns:p14="http://schemas.microsoft.com/office/powerpoint/2010/main" val="3522254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37A9FE8-06C3-4F1E-9AD4-B2178DA00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5" t="13995" r="19797" b="27174"/>
          <a:stretch/>
        </p:blipFill>
        <p:spPr>
          <a:xfrm>
            <a:off x="2561723" y="1499745"/>
            <a:ext cx="7163798" cy="4024143"/>
          </a:xfrm>
          <a:prstGeom prst="rect">
            <a:avLst/>
          </a:prstGeom>
        </p:spPr>
      </p:pic>
      <p:pic>
        <p:nvPicPr>
          <p:cNvPr id="28" name="그림 27" descr="텍스트, 지도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3810997" y="7052998"/>
            <a:ext cx="5977943" cy="43695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84357" y="252520"/>
            <a:ext cx="5796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en-US" altLang="ko-KR"/>
              <a:t>#</a:t>
            </a:r>
            <a:r>
              <a:rPr lang="ko-KR" altLang="en-US"/>
              <a:t>디스플레이</a:t>
            </a:r>
          </a:p>
          <a:p>
            <a:pPr lvl="0">
              <a:defRPr lang="ko-KR" altLang="en-US"/>
            </a:pPr>
            <a:r>
              <a:rPr lang="ko-KR" altLang="en-US"/>
              <a:t>홈페이지 초안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622" y="221742"/>
            <a:ext cx="1080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800" spc="-150">
                <a:solidFill>
                  <a:srgbClr val="05A357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622" y="5564265"/>
            <a:ext cx="12192000" cy="1316155"/>
          </a:xfrm>
          <a:prstGeom prst="rect">
            <a:avLst/>
          </a:prstGeom>
          <a:solidFill>
            <a:schemeClr val="accent3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7" name="모서리가 둥근 직사각형 23"/>
          <p:cNvSpPr/>
          <p:nvPr/>
        </p:nvSpPr>
        <p:spPr>
          <a:xfrm>
            <a:off x="4756766" y="1021937"/>
            <a:ext cx="2751494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 dirty="0">
                <a:solidFill>
                  <a:srgbClr val="156A41"/>
                </a:solidFill>
                <a:latin typeface="배달의민족 도현"/>
                <a:ea typeface="배달의민족 도현"/>
                <a:cs typeface="+mn-cs"/>
              </a:rPr>
              <a:t>지도 검색 </a:t>
            </a:r>
            <a:r>
              <a:rPr lang="en-US" altLang="ko-KR" sz="1400" dirty="0">
                <a:solidFill>
                  <a:srgbClr val="156A41"/>
                </a:solidFill>
                <a:latin typeface="배달의민족 도현"/>
                <a:ea typeface="배달의민족 도현"/>
                <a:cs typeface="+mn-cs"/>
              </a:rPr>
              <a:t>. </a:t>
            </a:r>
            <a:r>
              <a:rPr lang="ko-KR" altLang="en-US" sz="1400" dirty="0">
                <a:solidFill>
                  <a:srgbClr val="156A41"/>
                </a:solidFill>
                <a:latin typeface="배달의민족 도현"/>
                <a:ea typeface="배달의민족 도현"/>
                <a:cs typeface="+mn-cs"/>
              </a:rPr>
              <a:t>위치서비스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2410" y="5943817"/>
            <a:ext cx="8813800" cy="6360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/>
                <a:ea typeface="배달의민족 도현"/>
              </a:defRPr>
            </a:lvl1pPr>
          </a:lstStyle>
          <a:p>
            <a:pPr marL="342900" indent="-342900">
              <a:buAutoNum type="arabicPeriod"/>
              <a:defRPr lang="ko-KR" altLang="en-US"/>
            </a:pPr>
            <a:r>
              <a:rPr lang="ko-KR" altLang="en-US"/>
              <a:t>실시간 위치 검색 기반으로 주변 식당 검색</a:t>
            </a:r>
          </a:p>
          <a:p>
            <a:pPr marL="342900" indent="-342900">
              <a:buAutoNum type="arabicPeriod"/>
              <a:defRPr lang="ko-KR" altLang="en-US"/>
            </a:pPr>
            <a:r>
              <a:rPr lang="ko-KR" altLang="en-US"/>
              <a:t>마크활용으로 간단 정보제공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31122" y="2928111"/>
            <a:ext cx="5312804" cy="2494179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84433" y="3648152"/>
            <a:ext cx="1254392" cy="85476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172410" y="2404891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800" b="1" i="0" kern="1200" spc="5">
                <a:solidFill>
                  <a:srgbClr val="156A41"/>
                </a:solidFill>
                <a:uLnTx/>
                <a:uFillTx/>
                <a:latin typeface="배달의민족 도현"/>
                <a:ea typeface="배달의민족 도현"/>
                <a:cs typeface="+mn-cs"/>
              </a:rPr>
              <a:t>1</a:t>
            </a:r>
            <a:endParaRPr lang="ko-KR" altLang="en-US" sz="2800" b="1">
              <a:solidFill>
                <a:srgbClr val="156A41"/>
              </a:solidFill>
              <a:latin typeface="배달의민족 도현"/>
              <a:ea typeface="배달의민족 도현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38825" y="3475574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800" b="1" i="0" kern="1200" spc="5" dirty="0">
                <a:solidFill>
                  <a:srgbClr val="156A41"/>
                </a:solidFill>
                <a:uLnTx/>
                <a:uFillTx/>
                <a:latin typeface="배달의민족 도현"/>
                <a:ea typeface="배달의민족 도현"/>
                <a:cs typeface="+mn-cs"/>
              </a:rPr>
              <a:t>2</a:t>
            </a:r>
            <a:endParaRPr lang="ko-KR" altLang="en-US" sz="2800" b="1" dirty="0">
              <a:solidFill>
                <a:srgbClr val="156A41"/>
              </a:solidFill>
              <a:latin typeface="배달의민족 도현"/>
              <a:ea typeface="배달의민족 도현"/>
              <a:cs typeface="+mn-cs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DD669EB0-6BEA-4FCB-9BC8-6D624E104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6353748"/>
            <a:ext cx="12192000" cy="591775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DD669EB0-6BEA-4FCB-9BC8-6D624E104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7" t="13360" r="26783" b="17666"/>
          <a:stretch/>
        </p:blipFill>
        <p:spPr>
          <a:xfrm>
            <a:off x="3086365" y="1482547"/>
            <a:ext cx="5796136" cy="4081718"/>
          </a:xfrm>
          <a:prstGeom prst="rect">
            <a:avLst/>
          </a:prstGeom>
        </p:spPr>
      </p:pic>
      <p:pic>
        <p:nvPicPr>
          <p:cNvPr id="28" name="그림 27" descr="텍스트, 지도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3810997" y="7052998"/>
            <a:ext cx="5977943" cy="43695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84357" y="252520"/>
            <a:ext cx="5796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en-US" altLang="ko-KR"/>
              <a:t>#</a:t>
            </a:r>
            <a:r>
              <a:rPr lang="ko-KR" altLang="en-US"/>
              <a:t>디스플레이</a:t>
            </a:r>
          </a:p>
          <a:p>
            <a:pPr lvl="0">
              <a:defRPr lang="ko-KR" altLang="en-US"/>
            </a:pPr>
            <a:r>
              <a:rPr lang="ko-KR" altLang="en-US"/>
              <a:t>홈페이지 초안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622" y="221742"/>
            <a:ext cx="1080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800" spc="-150">
                <a:solidFill>
                  <a:srgbClr val="05A357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622" y="5564265"/>
            <a:ext cx="12192000" cy="1316155"/>
          </a:xfrm>
          <a:prstGeom prst="rect">
            <a:avLst/>
          </a:prstGeom>
          <a:solidFill>
            <a:schemeClr val="accent3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7" name="모서리가 둥근 직사각형 23"/>
          <p:cNvSpPr/>
          <p:nvPr/>
        </p:nvSpPr>
        <p:spPr>
          <a:xfrm>
            <a:off x="4756766" y="1021937"/>
            <a:ext cx="2751494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 dirty="0">
                <a:solidFill>
                  <a:srgbClr val="156A41"/>
                </a:solidFill>
                <a:latin typeface="배달의민족 도현"/>
                <a:ea typeface="배달의민족 도현"/>
              </a:rPr>
              <a:t>음식 종류</a:t>
            </a:r>
            <a:r>
              <a:rPr lang="en-US" altLang="ko-KR" sz="1400" dirty="0">
                <a:solidFill>
                  <a:srgbClr val="156A41"/>
                </a:solidFill>
                <a:latin typeface="배달의민족 도현"/>
                <a:ea typeface="배달의민족 도현"/>
                <a:sym typeface="Wingdings" panose="05000000000000000000" pitchFamily="2" charset="2"/>
              </a:rPr>
              <a:t></a:t>
            </a:r>
            <a:r>
              <a:rPr lang="ko-KR" altLang="en-US" sz="1400" dirty="0">
                <a:solidFill>
                  <a:srgbClr val="156A41"/>
                </a:solidFill>
                <a:latin typeface="배달의민족 도현"/>
                <a:ea typeface="배달의민족 도현"/>
              </a:rPr>
              <a:t>식당</a:t>
            </a:r>
            <a:r>
              <a:rPr lang="ko-KR" altLang="en-US" sz="1400" dirty="0">
                <a:solidFill>
                  <a:srgbClr val="156A41"/>
                </a:solidFill>
                <a:latin typeface="배달의민족 도현"/>
                <a:ea typeface="배달의민족 도현"/>
                <a:cs typeface="+mn-cs"/>
              </a:rPr>
              <a:t> 필터 검색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2410" y="5943817"/>
            <a:ext cx="881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/>
                <a:ea typeface="배달의민족 도현"/>
              </a:defRPr>
            </a:lvl1pPr>
          </a:lstStyle>
          <a:p>
            <a:pPr marL="342900" indent="-342900">
              <a:buAutoNum type="arabicPeriod"/>
              <a:defRPr lang="ko-KR" altLang="en-US"/>
            </a:pPr>
            <a:r>
              <a:rPr lang="ko-KR" altLang="en-US" dirty="0" err="1"/>
              <a:t>식당명</a:t>
            </a:r>
            <a:r>
              <a:rPr lang="en-US" altLang="ko-KR" sz="1800" dirty="0">
                <a:solidFill>
                  <a:srgbClr val="156A41"/>
                </a:solidFill>
                <a:latin typeface="배달의민족 도현"/>
                <a:ea typeface="배달의민족 도현"/>
                <a:sym typeface="Wingdings" panose="05000000000000000000" pitchFamily="2" charset="2"/>
              </a:rPr>
              <a:t>  </a:t>
            </a:r>
            <a:r>
              <a:rPr lang="ko-KR" altLang="en-US" dirty="0"/>
              <a:t>음식 종류 별 검색기능</a:t>
            </a:r>
            <a:endParaRPr lang="en-US" altLang="ko-KR" dirty="0"/>
          </a:p>
          <a:p>
            <a:pPr marL="342900" indent="-342900">
              <a:buAutoNum type="arabicPeriod"/>
              <a:defRPr lang="ko-KR" altLang="en-US"/>
            </a:pPr>
            <a:r>
              <a:rPr lang="ko-KR" altLang="en-US" dirty="0"/>
              <a:t>지도상에 검색 관련 필터 및 정보제공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390777" y="3165689"/>
            <a:ext cx="5312804" cy="2256601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40749" y="2112591"/>
            <a:ext cx="4663021" cy="673546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4074" y="2191083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800" b="1" i="0" kern="1200" spc="5" dirty="0">
                <a:solidFill>
                  <a:srgbClr val="156A41"/>
                </a:solidFill>
                <a:uLnTx/>
                <a:uFillTx/>
                <a:latin typeface="배달의민족 도현"/>
                <a:ea typeface="배달의민족 도현"/>
                <a:cs typeface="+mn-cs"/>
              </a:rPr>
              <a:t>1</a:t>
            </a:r>
            <a:endParaRPr lang="ko-KR" altLang="en-US" sz="2800" b="1" dirty="0">
              <a:solidFill>
                <a:srgbClr val="156A41"/>
              </a:solidFill>
              <a:latin typeface="배달의민족 도현"/>
              <a:ea typeface="배달의민족 도현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24072" y="3171013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800" b="1" i="0" kern="1200" spc="5" dirty="0">
                <a:solidFill>
                  <a:srgbClr val="156A41"/>
                </a:solidFill>
                <a:uLnTx/>
                <a:uFillTx/>
                <a:latin typeface="배달의민족 도현"/>
                <a:ea typeface="배달의민족 도현"/>
                <a:cs typeface="+mn-cs"/>
              </a:rPr>
              <a:t>2</a:t>
            </a:r>
            <a:endParaRPr lang="ko-KR" altLang="en-US" sz="2800" b="1" dirty="0">
              <a:solidFill>
                <a:srgbClr val="156A41"/>
              </a:solidFill>
              <a:latin typeface="배달의민족 도현"/>
              <a:ea typeface="배달의민족 도현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900637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5991B6-2B52-46C2-AA57-0175A68D4782}"/>
              </a:ext>
            </a:extLst>
          </p:cNvPr>
          <p:cNvGrpSpPr/>
          <p:nvPr/>
        </p:nvGrpSpPr>
        <p:grpSpPr>
          <a:xfrm>
            <a:off x="422064" y="1450134"/>
            <a:ext cx="6024745" cy="4009063"/>
            <a:chOff x="243783" y="1450134"/>
            <a:chExt cx="6024745" cy="4009063"/>
          </a:xfrm>
        </p:grpSpPr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D577EDC-6270-4697-9941-23ED816CC1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653" b="48814"/>
            <a:stretch/>
          </p:blipFill>
          <p:spPr>
            <a:xfrm>
              <a:off x="258245" y="1450134"/>
              <a:ext cx="5940770" cy="68614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BE4FED7-C87C-4CC6-9506-52797954B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724"/>
            <a:stretch/>
          </p:blipFill>
          <p:spPr>
            <a:xfrm>
              <a:off x="243783" y="2108853"/>
              <a:ext cx="6024745" cy="335034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084357" y="252520"/>
            <a:ext cx="5796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en-US" altLang="ko-KR"/>
              <a:t>#</a:t>
            </a:r>
            <a:r>
              <a:rPr lang="ko-KR" altLang="en-US"/>
              <a:t>디스플레이</a:t>
            </a:r>
          </a:p>
          <a:p>
            <a:pPr lvl="0">
              <a:defRPr lang="ko-KR" altLang="en-US"/>
            </a:pPr>
            <a:r>
              <a:rPr lang="ko-KR" altLang="en-US"/>
              <a:t>홈페이지 초안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622" y="221742"/>
            <a:ext cx="1080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800" spc="-150">
                <a:solidFill>
                  <a:srgbClr val="05A357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622" y="5564265"/>
            <a:ext cx="12192000" cy="1316155"/>
          </a:xfrm>
          <a:prstGeom prst="rect">
            <a:avLst/>
          </a:prstGeom>
          <a:solidFill>
            <a:schemeClr val="accent3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7" name="모서리가 둥근 직사각형 23"/>
          <p:cNvSpPr/>
          <p:nvPr/>
        </p:nvSpPr>
        <p:spPr>
          <a:xfrm>
            <a:off x="4584581" y="1009456"/>
            <a:ext cx="2751494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 dirty="0">
                <a:solidFill>
                  <a:srgbClr val="156A41"/>
                </a:solidFill>
                <a:latin typeface="배달의민족 도현"/>
                <a:ea typeface="배달의민족 도현"/>
                <a:cs typeface="+mn-cs"/>
              </a:rPr>
              <a:t>게시판</a:t>
            </a:r>
            <a:r>
              <a:rPr lang="en-US" altLang="ko-KR" sz="1400" dirty="0">
                <a:solidFill>
                  <a:srgbClr val="156A41"/>
                </a:solidFill>
                <a:latin typeface="배달의민족 도현"/>
                <a:ea typeface="배달의민족 도현"/>
                <a:sym typeface="Wingdings" panose="05000000000000000000" pitchFamily="2" charset="2"/>
              </a:rPr>
              <a:t> </a:t>
            </a:r>
            <a:endParaRPr lang="ko-KR" altLang="en-US" sz="1400" dirty="0">
              <a:solidFill>
                <a:srgbClr val="156A41"/>
              </a:solidFill>
              <a:latin typeface="배달의민족 도현"/>
              <a:ea typeface="배달의민족 도현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9496" y="5992949"/>
            <a:ext cx="881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/>
                <a:ea typeface="배달의민족 도현"/>
              </a:defRPr>
            </a:lvl1pPr>
          </a:lstStyle>
          <a:p>
            <a:pPr marL="342900" indent="-342900">
              <a:buAutoNum type="arabicPeriod"/>
              <a:defRPr lang="ko-KR" altLang="en-US"/>
            </a:pPr>
            <a:r>
              <a:rPr lang="ko-KR" altLang="en-US" dirty="0"/>
              <a:t>게시판</a:t>
            </a:r>
            <a:r>
              <a:rPr lang="en-US" altLang="ko-KR" sz="1800" dirty="0">
                <a:solidFill>
                  <a:srgbClr val="156A41"/>
                </a:solidFill>
                <a:latin typeface="배달의민족 도현"/>
                <a:ea typeface="배달의민족 도현"/>
                <a:sym typeface="Wingdings" panose="05000000000000000000" pitchFamily="2" charset="2"/>
              </a:rPr>
              <a:t> </a:t>
            </a:r>
            <a:r>
              <a:rPr lang="ko-KR" altLang="en-US" sz="1800" dirty="0" err="1">
                <a:solidFill>
                  <a:srgbClr val="156A41"/>
                </a:solidFill>
                <a:latin typeface="배달의민족 도현"/>
                <a:ea typeface="배달의민족 도현"/>
                <a:sym typeface="Wingdings" panose="05000000000000000000" pitchFamily="2" charset="2"/>
              </a:rPr>
              <a:t>페이징</a:t>
            </a:r>
            <a:r>
              <a:rPr lang="ko-KR" altLang="en-US" sz="1800" dirty="0">
                <a:solidFill>
                  <a:srgbClr val="156A41"/>
                </a:solidFill>
                <a:latin typeface="배달의민족 도현"/>
                <a:ea typeface="배달의민족 도현"/>
                <a:sym typeface="Wingdings" panose="05000000000000000000" pitchFamily="2" charset="2"/>
              </a:rPr>
              <a:t> 기능을 통해 커뮤니티 내 소통 기능 구현</a:t>
            </a:r>
            <a:endParaRPr lang="en-US" altLang="ko-KR" sz="1800" dirty="0">
              <a:solidFill>
                <a:srgbClr val="156A41"/>
              </a:solidFill>
              <a:latin typeface="배달의민족 도현"/>
              <a:ea typeface="배달의민족 도현"/>
              <a:sym typeface="Wingdings" panose="05000000000000000000" pitchFamily="2" charset="2"/>
            </a:endParaRP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dirty="0" err="1">
                <a:sym typeface="Wingdings" panose="05000000000000000000" pitchFamily="2" charset="2"/>
              </a:rPr>
              <a:t>로그인후</a:t>
            </a:r>
            <a:r>
              <a:rPr lang="ko-KR" altLang="en-US">
                <a:sym typeface="Wingdings" panose="05000000000000000000" pitchFamily="2" charset="2"/>
              </a:rPr>
              <a:t> 게시판 </a:t>
            </a:r>
            <a:r>
              <a:rPr lang="ko-KR" altLang="en-US" dirty="0">
                <a:sym typeface="Wingdings" panose="05000000000000000000" pitchFamily="2" charset="2"/>
              </a:rPr>
              <a:t>작성을 통해 음식점 추천 등 웹유저들과 소통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6163" y="2325250"/>
            <a:ext cx="5940770" cy="3082615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221" y="2346417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800" b="1" i="0" kern="1200" spc="5" dirty="0">
                <a:solidFill>
                  <a:srgbClr val="156A41"/>
                </a:solidFill>
                <a:uLnTx/>
                <a:uFillTx/>
                <a:latin typeface="배달의민족 도현"/>
                <a:ea typeface="배달의민족 도현"/>
                <a:cs typeface="+mn-cs"/>
              </a:rPr>
              <a:t>1</a:t>
            </a:r>
            <a:endParaRPr lang="ko-KR" altLang="en-US" sz="2800" b="1" dirty="0">
              <a:solidFill>
                <a:srgbClr val="156A41"/>
              </a:solidFill>
              <a:latin typeface="배달의민족 도현"/>
              <a:ea typeface="배달의민족 도현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53625F-4EBB-4981-9110-39E3FE3C6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506" y="1450135"/>
            <a:ext cx="5295910" cy="39039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095B15-7769-4649-A061-5E3BF80A99C9}"/>
              </a:ext>
            </a:extLst>
          </p:cNvPr>
          <p:cNvSpPr/>
          <p:nvPr/>
        </p:nvSpPr>
        <p:spPr>
          <a:xfrm>
            <a:off x="6704694" y="2938732"/>
            <a:ext cx="5312804" cy="194957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7F7AB8-0672-4590-86F5-74E517BED03D}"/>
              </a:ext>
            </a:extLst>
          </p:cNvPr>
          <p:cNvSpPr txBox="1"/>
          <p:nvPr/>
        </p:nvSpPr>
        <p:spPr>
          <a:xfrm>
            <a:off x="11687333" y="2938732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800" b="1" dirty="0">
                <a:solidFill>
                  <a:srgbClr val="156A41"/>
                </a:solidFill>
                <a:latin typeface="배달의민족 도현"/>
                <a:ea typeface="배달의민족 도현"/>
                <a:cs typeface="+mn-cs"/>
              </a:rPr>
              <a:t>2</a:t>
            </a:r>
            <a:endParaRPr lang="ko-KR" altLang="en-US" sz="2800" b="1" dirty="0">
              <a:solidFill>
                <a:srgbClr val="156A41"/>
              </a:solidFill>
              <a:latin typeface="배달의민족 도현"/>
              <a:ea typeface="배달의민족 도현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58337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4357" y="252520"/>
            <a:ext cx="5796136" cy="793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ko-KR" altLang="en-US" dirty="0"/>
              <a:t># 결과</a:t>
            </a:r>
          </a:p>
          <a:p>
            <a:pPr lvl="0">
              <a:defRPr lang="ko-KR" altLang="en-US"/>
            </a:pPr>
            <a:r>
              <a:rPr lang="ko-KR" altLang="en-US" sz="2800" dirty="0"/>
              <a:t>개발 후기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622" y="221742"/>
            <a:ext cx="1080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800" spc="-150">
                <a:solidFill>
                  <a:srgbClr val="05A357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72410" y="2404891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en-US" altLang="ko-KR" sz="2800" b="1" i="0" kern="1200" spc="5">
              <a:solidFill>
                <a:srgbClr val="156A41"/>
              </a:solidFill>
              <a:uLnTx/>
              <a:uFillTx/>
              <a:latin typeface="배달의민족 도현"/>
              <a:ea typeface="배달의민족 도현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35580" y="1586313"/>
            <a:ext cx="5065163" cy="36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400584" y="1381568"/>
            <a:ext cx="11579551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dirty="0">
                <a:solidFill>
                  <a:schemeClr val="accent4"/>
                </a:solidFill>
                <a:latin typeface="배달의민족 한나체 Pro"/>
                <a:ea typeface="배달의민족 한나체 Pro"/>
              </a:rPr>
              <a:t>박준홍(팀장):</a:t>
            </a:r>
            <a:r>
              <a:rPr lang="ko-KR" altLang="en-US" sz="2000" dirty="0">
                <a:latin typeface="배달의민족 한나체 Pro"/>
                <a:ea typeface="배달의민족 한나체 Pro"/>
              </a:rPr>
              <a:t> </a:t>
            </a:r>
            <a:r>
              <a:rPr lang="ko-KR" altLang="en-US" dirty="0">
                <a:latin typeface="배달의민족 한나체 Pro"/>
                <a:ea typeface="배달의민족 한나체 Pro"/>
              </a:rPr>
              <a:t>코딩을 하는 과정에서 막히거나 오류가 발생하는 부분은 다른 사람들의 소스나 블로그를 참고하였다. </a:t>
            </a:r>
          </a:p>
          <a:p>
            <a:pPr>
              <a:defRPr lang="ko-KR" altLang="en-US"/>
            </a:pPr>
            <a:r>
              <a:rPr lang="ko-KR" altLang="en-US" dirty="0">
                <a:latin typeface="배달의민족 한나체 Pro"/>
                <a:ea typeface="배달의민족 한나체 Pro"/>
              </a:rPr>
              <a:t>하지만 개발 과정에 있어서 생각보다 동일한 오류 및 문제들이 자주 발생되었고, 그 때마다 해당 문제를 검색하여 찾아보면 내가 전에 한 번 찾아본 문제점이었던 경우가 굉장히 많았다. 새롭게 알게 된 정보나 오류 해결 방안은 </a:t>
            </a:r>
            <a:r>
              <a:rPr lang="en-US" altLang="ko-KR" dirty="0" err="1">
                <a:latin typeface="배달의민족 한나체 Pro"/>
                <a:ea typeface="배달의민족 한나체 Pro"/>
              </a:rPr>
              <a:t>github</a:t>
            </a:r>
            <a:r>
              <a:rPr lang="ko-KR" altLang="en-US" dirty="0">
                <a:latin typeface="배달의민족 한나체 Pro"/>
                <a:ea typeface="배달의민족 한나체 Pro"/>
              </a:rPr>
              <a:t>나 </a:t>
            </a:r>
            <a:r>
              <a:rPr lang="en-US" altLang="ko-KR" dirty="0">
                <a:latin typeface="배달의민족 한나체 Pro"/>
                <a:ea typeface="배달의민족 한나체 Pro"/>
              </a:rPr>
              <a:t>markdown</a:t>
            </a:r>
            <a:r>
              <a:rPr lang="ko-KR" altLang="en-US" dirty="0">
                <a:latin typeface="배달의민족 한나체 Pro"/>
                <a:ea typeface="배달의민족 한나체 Pro"/>
              </a:rPr>
              <a:t> 문서를 활용 </a:t>
            </a:r>
            <a:r>
              <a:rPr lang="ko-KR" altLang="en-US" dirty="0" err="1">
                <a:latin typeface="배달의민족 한나체 Pro"/>
                <a:ea typeface="배달의민족 한나체 Pro"/>
              </a:rPr>
              <a:t>해야겠다</a:t>
            </a:r>
            <a:r>
              <a:rPr lang="ko-KR" altLang="en-US" dirty="0">
                <a:latin typeface="배달의민족 한나체 Pro"/>
                <a:ea typeface="배달의민족 한나체 Pro"/>
              </a:rPr>
              <a:t>.</a:t>
            </a:r>
            <a:r>
              <a:rPr lang="ko-KR" altLang="en-US" sz="2000" dirty="0">
                <a:latin typeface="배달의민족 한나체 Pro"/>
                <a:ea typeface="배달의민족 한나체 Pro"/>
              </a:rPr>
              <a:t> </a:t>
            </a:r>
          </a:p>
          <a:p>
            <a:pPr>
              <a:defRPr lang="ko-KR" altLang="en-US"/>
            </a:pPr>
            <a:endParaRPr lang="ko-KR" altLang="en-US" sz="2000" dirty="0">
              <a:latin typeface="배달의민족 한나체 Pro"/>
              <a:ea typeface="배달의민족 한나체 Pro"/>
            </a:endParaRPr>
          </a:p>
          <a:p>
            <a:pPr>
              <a:defRPr lang="ko-KR" altLang="en-US"/>
            </a:pPr>
            <a:r>
              <a:rPr lang="ko-KR" altLang="en-US" sz="2000" dirty="0">
                <a:solidFill>
                  <a:schemeClr val="accent4"/>
                </a:solidFill>
                <a:latin typeface="배달의민족 한나체 Pro"/>
                <a:ea typeface="배달의민족 한나체 Pro"/>
              </a:rPr>
              <a:t>김영남:</a:t>
            </a:r>
            <a:r>
              <a:rPr lang="ko-KR" altLang="en-US" sz="2000" dirty="0">
                <a:latin typeface="배달의민족 한나체 Pro"/>
                <a:ea typeface="배달의민족 한나체 Pro"/>
              </a:rPr>
              <a:t> </a:t>
            </a:r>
            <a:r>
              <a:rPr lang="ko-KR" altLang="en-US" dirty="0">
                <a:latin typeface="배달의민족 한나체 Pro"/>
                <a:ea typeface="배달의민족 한나체 Pro"/>
              </a:rPr>
              <a:t>강사님의 교육을 듣고 실습을 진행하면서 어느 정도 코드를 읽을 줄 알고 이해하는 줄 알았다. 하지만 이번 프로젝트를 진행하면서 다른 개발자의 코딩을 이용해보면서 그렇지 않다는 걸 느꼈다. 자만하지 않고 다시 처음부터 천천히 공부가 필요함을 느꼈다. 개발 5시간이 게임 10시간보다 피곤했다.</a:t>
            </a:r>
          </a:p>
          <a:p>
            <a:pPr>
              <a:defRPr lang="ko-KR" altLang="en-US"/>
            </a:pPr>
            <a:endParaRPr lang="ko-KR" altLang="en-US" sz="2000" dirty="0">
              <a:latin typeface="배달의민족 한나체 Pro"/>
              <a:ea typeface="배달의민족 한나체 Pro"/>
            </a:endParaRPr>
          </a:p>
          <a:p>
            <a:pPr>
              <a:defRPr lang="ko-KR" altLang="en-US"/>
            </a:pPr>
            <a:r>
              <a:rPr lang="ko-KR" altLang="en-US" sz="2000" dirty="0">
                <a:solidFill>
                  <a:schemeClr val="accent4"/>
                </a:solidFill>
                <a:latin typeface="배달의민족 한나체 Pro"/>
                <a:ea typeface="배달의민족 한나체 Pro"/>
              </a:rPr>
              <a:t>박성희:</a:t>
            </a:r>
            <a:r>
              <a:rPr lang="ko-KR" altLang="en-US" sz="2000" dirty="0">
                <a:latin typeface="배달의민족 한나체 Pro"/>
                <a:ea typeface="배달의민족 한나체 Pro"/>
              </a:rPr>
              <a:t> </a:t>
            </a:r>
            <a:r>
              <a:rPr lang="ko-KR" altLang="en-US" dirty="0">
                <a:latin typeface="배달의민족 한나체 Pro"/>
                <a:ea typeface="배달의민족 한나체 Pro"/>
              </a:rPr>
              <a:t>프로젝트를 하면서 모든 코드를 정확히 파악 및 적용하고 또 그 대처법을 메모하는 것이 중요하다는 생각이 들었다. 기본적인 것부터 차근차근 리뷰하고 더 공부해야 </a:t>
            </a:r>
            <a:r>
              <a:rPr lang="ko-KR" altLang="en-US" dirty="0" err="1">
                <a:latin typeface="배달의민족 한나체 Pro"/>
                <a:ea typeface="배달의민족 한나체 Pro"/>
              </a:rPr>
              <a:t>겠다는</a:t>
            </a:r>
            <a:r>
              <a:rPr lang="ko-KR" altLang="en-US" dirty="0">
                <a:latin typeface="배달의민족 한나체 Pro"/>
                <a:ea typeface="배달의민족 한나체 Pro"/>
              </a:rPr>
              <a:t> 의지를 갖게 됐다. 이번 프로젝트를 원격으로 진행하여 소통 부분에서 아쉬움이 많았지만 각자 모두 열심히 해준 4조 팀원들에게 고맙다.</a:t>
            </a:r>
          </a:p>
          <a:p>
            <a:pPr>
              <a:defRPr lang="ko-KR" altLang="en-US"/>
            </a:pPr>
            <a:endParaRPr lang="ko-KR" altLang="en-US" sz="2000" dirty="0">
              <a:latin typeface="배달의민족 한나체 Pro"/>
              <a:ea typeface="배달의민족 한나체 Pro"/>
            </a:endParaRPr>
          </a:p>
          <a:p>
            <a:pPr>
              <a:defRPr lang="ko-KR" altLang="en-US"/>
            </a:pPr>
            <a:r>
              <a:rPr lang="ko-KR" altLang="en-US" sz="2000" dirty="0" err="1">
                <a:solidFill>
                  <a:schemeClr val="accent4"/>
                </a:solidFill>
                <a:latin typeface="배달의민족 한나체 Pro"/>
                <a:ea typeface="배달의민족 한나체 Pro"/>
              </a:rPr>
              <a:t>심소희</a:t>
            </a:r>
            <a:r>
              <a:rPr lang="ko-KR" altLang="en-US" sz="2000" dirty="0">
                <a:solidFill>
                  <a:schemeClr val="accent4"/>
                </a:solidFill>
                <a:latin typeface="배달의민족 한나체 Pro"/>
                <a:ea typeface="배달의민족 한나체 Pro"/>
              </a:rPr>
              <a:t>:</a:t>
            </a:r>
            <a:r>
              <a:rPr lang="ko-KR" altLang="en-US" sz="2000" dirty="0">
                <a:latin typeface="배달의민족 한나체 Pro"/>
                <a:ea typeface="배달의민족 한나체 Pro"/>
              </a:rPr>
              <a:t> </a:t>
            </a:r>
            <a:r>
              <a:rPr lang="ko-KR" altLang="en-US" dirty="0">
                <a:latin typeface="배달의민족 한나체 Pro"/>
                <a:ea typeface="배달의민족 한나체 Pro"/>
              </a:rPr>
              <a:t>인터넷에서 다른 사람들의 여러 소스들을 참고해서 구현해봤고, 그런 과정 속에서 여러 번이나 프로젝트를 새로 시작하는 바람에 힘든 부분들을 느꼈다. 또한 그러한 소스들을 보면서 개발자가 되기 위해선 생각했던 것 보다 더 많은 노력을 쏟고 공부를 </a:t>
            </a:r>
            <a:r>
              <a:rPr lang="ko-KR" altLang="en-US" dirty="0" err="1">
                <a:latin typeface="배달의민족 한나체 Pro"/>
                <a:ea typeface="배달의민족 한나체 Pro"/>
              </a:rPr>
              <a:t>해야겠다고</a:t>
            </a:r>
            <a:r>
              <a:rPr lang="ko-KR" altLang="en-US" dirty="0">
                <a:latin typeface="배달의민족 한나체 Pro"/>
                <a:ea typeface="배달의민족 한나체 Pro"/>
              </a:rPr>
              <a:t> 다짐했다. 구현하고자 했던 기능들을 사용하지 못한 채 마무리가 되어 아쉬운 점이 많다.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4357" y="252520"/>
            <a:ext cx="5796136" cy="793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ko-KR" altLang="en-US" dirty="0"/>
              <a:t># 결과</a:t>
            </a:r>
          </a:p>
          <a:p>
            <a:pPr lvl="0">
              <a:defRPr lang="ko-KR" altLang="en-US"/>
            </a:pPr>
            <a:r>
              <a:rPr lang="ko-KR" altLang="en-US" sz="2800" dirty="0"/>
              <a:t>향후 계획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622" y="221742"/>
            <a:ext cx="1080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800" spc="-150">
                <a:solidFill>
                  <a:srgbClr val="05A357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72410" y="2404891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en-US" altLang="ko-KR" sz="2800" b="1" i="0" kern="1200" spc="5">
              <a:solidFill>
                <a:srgbClr val="156A41"/>
              </a:solidFill>
              <a:uLnTx/>
              <a:uFillTx/>
              <a:latin typeface="배달의민족 도현"/>
              <a:ea typeface="배달의민족 도현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35580" y="1586313"/>
            <a:ext cx="5065163" cy="36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6E7BA2-D52E-4515-93FF-6513C047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245" y="1170538"/>
            <a:ext cx="2307200" cy="52137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E2FB87-576C-4E96-A7E7-940720DD2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79" y="1302180"/>
            <a:ext cx="62388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4802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515938" y="1137110"/>
            <a:ext cx="6048672" cy="6048672"/>
          </a:xfrm>
          <a:prstGeom prst="ellipse">
            <a:avLst/>
          </a:prstGeom>
          <a:solidFill>
            <a:schemeClr val="accent3">
              <a:lumMod val="40000"/>
              <a:lumOff val="6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800"/>
          </a:p>
        </p:txBody>
      </p:sp>
      <p:sp>
        <p:nvSpPr>
          <p:cNvPr id="5" name="타원 4"/>
          <p:cNvSpPr/>
          <p:nvPr/>
        </p:nvSpPr>
        <p:spPr>
          <a:xfrm>
            <a:off x="4091440" y="332659"/>
            <a:ext cx="2508619" cy="2508619"/>
          </a:xfrm>
          <a:prstGeom prst="ellipse">
            <a:avLst/>
          </a:prstGeom>
          <a:solidFill>
            <a:schemeClr val="bg2">
              <a:lumMod val="7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800"/>
          </a:p>
        </p:txBody>
      </p:sp>
      <p:sp>
        <p:nvSpPr>
          <p:cNvPr id="6" name="타원 5"/>
          <p:cNvSpPr/>
          <p:nvPr/>
        </p:nvSpPr>
        <p:spPr>
          <a:xfrm>
            <a:off x="6643464" y="3960947"/>
            <a:ext cx="1800200" cy="1800200"/>
          </a:xfrm>
          <a:prstGeom prst="ellipse">
            <a:avLst/>
          </a:prstGeom>
          <a:solidFill>
            <a:schemeClr val="bg2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800"/>
          </a:p>
        </p:txBody>
      </p:sp>
      <p:sp>
        <p:nvSpPr>
          <p:cNvPr id="7" name="타원 6"/>
          <p:cNvSpPr/>
          <p:nvPr/>
        </p:nvSpPr>
        <p:spPr>
          <a:xfrm>
            <a:off x="8136160" y="2132856"/>
            <a:ext cx="1128192" cy="1128192"/>
          </a:xfrm>
          <a:prstGeom prst="ellipse">
            <a:avLst/>
          </a:prstGeom>
          <a:solidFill>
            <a:schemeClr val="bg2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800"/>
          </a:p>
        </p:txBody>
      </p:sp>
      <p:sp>
        <p:nvSpPr>
          <p:cNvPr id="8" name="타원 7"/>
          <p:cNvSpPr/>
          <p:nvPr/>
        </p:nvSpPr>
        <p:spPr>
          <a:xfrm>
            <a:off x="8472264" y="403042"/>
            <a:ext cx="792088" cy="792088"/>
          </a:xfrm>
          <a:prstGeom prst="ellipse">
            <a:avLst/>
          </a:prstGeom>
          <a:solidFill>
            <a:schemeClr val="bg2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800"/>
          </a:p>
        </p:txBody>
      </p:sp>
      <p:sp>
        <p:nvSpPr>
          <p:cNvPr id="9" name="TextBox 8"/>
          <p:cNvSpPr txBox="1"/>
          <p:nvPr/>
        </p:nvSpPr>
        <p:spPr>
          <a:xfrm>
            <a:off x="1551157" y="2966816"/>
            <a:ext cx="416329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spc="581" dirty="0">
                <a:solidFill>
                  <a:srgbClr val="F0D09C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배달의민족 한나체 Pro"/>
                <a:ea typeface="배달의민족 한나체 Pro"/>
              </a:rPr>
              <a:t>C</a:t>
            </a:r>
            <a:r>
              <a:rPr lang="en-US" altLang="ko-KR" sz="3200" spc="58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배달의민족 한나체 Pro"/>
                <a:ea typeface="배달의민족 한나체 Pro"/>
              </a:rPr>
              <a:t>O</a:t>
            </a:r>
            <a:r>
              <a:rPr lang="en-US" altLang="ko-KR" sz="3200" spc="581" dirty="0">
                <a:solidFill>
                  <a:srgbClr val="F0D09C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배달의민족 한나체 Pro"/>
                <a:ea typeface="배달의민족 한나체 Pro"/>
              </a:rPr>
              <a:t>NTEN</a:t>
            </a:r>
            <a:r>
              <a:rPr lang="en-US" altLang="ko-KR" sz="3200" spc="58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배달의민족 한나체 Pro"/>
                <a:ea typeface="배달의민족 한나체 Pro"/>
              </a:rPr>
              <a:t>T</a:t>
            </a:r>
          </a:p>
          <a:p>
            <a:pPr lvl="0">
              <a:defRPr lang="ko-KR" altLang="en-US"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/>
              <a:ea typeface="배달의민족 한나체 Pro"/>
            </a:endParaRPr>
          </a:p>
          <a:p>
            <a:pPr>
              <a:defRPr lang="ko-KR" altLang="en-US"/>
            </a:pPr>
            <a:r>
              <a:rPr lang="en-US" altLang="ko-KR" sz="2400" spc="-144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/>
                <a:ea typeface="배달의민족 한나체 Pro"/>
              </a:rPr>
              <a:t>01 # </a:t>
            </a:r>
            <a:r>
              <a:rPr lang="ko-KR" altLang="en-US" sz="2400" spc="-144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/>
                <a:ea typeface="배달의민족 한나체 Pro"/>
              </a:rPr>
              <a:t>주제 선정</a:t>
            </a:r>
          </a:p>
          <a:p>
            <a:pPr>
              <a:defRPr lang="ko-KR" altLang="en-US"/>
            </a:pPr>
            <a:endParaRPr lang="en-US" altLang="ko-KR" sz="2400" spc="-144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/>
              <a:ea typeface="배달의민족 한나체 Pro"/>
            </a:endParaRPr>
          </a:p>
          <a:p>
            <a:pPr>
              <a:defRPr lang="ko-KR" altLang="en-US"/>
            </a:pPr>
            <a:r>
              <a:rPr lang="en-US" altLang="ko-KR" sz="2400" spc="-144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/>
                <a:ea typeface="배달의민족 한나체 Pro"/>
              </a:rPr>
              <a:t>02 #</a:t>
            </a:r>
            <a:r>
              <a:rPr lang="ko-KR" altLang="en-US" sz="2400" spc="-144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/>
                <a:ea typeface="배달의민족 한나체 Pro"/>
              </a:rPr>
              <a:t> 개발 기술과 구조</a:t>
            </a:r>
            <a:endParaRPr lang="en-US" altLang="ko-KR" sz="2400" spc="-144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/>
              <a:ea typeface="배달의민족 한나체 Pro"/>
            </a:endParaRPr>
          </a:p>
          <a:p>
            <a:pPr lvl="0">
              <a:defRPr lang="ko-KR" altLang="en-US"/>
            </a:pPr>
            <a:endParaRPr lang="en-US" altLang="ko-KR" sz="1400" spc="-144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/>
              <a:ea typeface="배달의민족 한나체 Pro"/>
            </a:endParaRPr>
          </a:p>
          <a:p>
            <a:pPr lvl="0">
              <a:defRPr lang="ko-KR" altLang="en-US"/>
            </a:pPr>
            <a:r>
              <a:rPr lang="en-US" altLang="ko-KR" sz="2400" spc="-149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/>
                <a:ea typeface="배달의민족 한나체 Pro"/>
              </a:rPr>
              <a:t>03 </a:t>
            </a:r>
            <a:r>
              <a:rPr lang="en-US" altLang="ko-KR" sz="2000" spc="-144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/>
                <a:ea typeface="배달의민족 한나체 Pro"/>
              </a:rPr>
              <a:t>#</a:t>
            </a:r>
            <a:r>
              <a:rPr lang="en-US" altLang="ko-KR" sz="2400" spc="-149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ko-KR" altLang="en-US" sz="2400" spc="-149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/>
                <a:ea typeface="배달의민족 한나체 Pro"/>
              </a:rPr>
              <a:t>수행 결과 및 시연</a:t>
            </a:r>
          </a:p>
          <a:p>
            <a:pPr lvl="0">
              <a:defRPr lang="ko-KR" altLang="en-US"/>
            </a:pPr>
            <a:endParaRPr lang="ko-KR" altLang="en-US" sz="1400" spc="-88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/>
              <a:ea typeface="배달의민족 한나체 Pro"/>
            </a:endParaRPr>
          </a:p>
          <a:p>
            <a:pPr lvl="0">
              <a:defRPr lang="ko-KR" altLang="en-US"/>
            </a:pPr>
            <a:r>
              <a:rPr lang="ko-KR" altLang="en-US" sz="2400" spc="-149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/>
                <a:ea typeface="배달의민족 한나체 Pro"/>
              </a:rPr>
              <a:t>0</a:t>
            </a:r>
            <a:r>
              <a:rPr lang="en-US" altLang="ko-KR" sz="2400" spc="-149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/>
                <a:ea typeface="배달의민족 한나체 Pro"/>
              </a:rPr>
              <a:t>4</a:t>
            </a:r>
            <a:r>
              <a:rPr lang="ko-KR" altLang="en-US" sz="2400" spc="-149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/>
                <a:ea typeface="배달의민족 한나체 Pro"/>
              </a:rPr>
              <a:t> # 개발 후기</a:t>
            </a:r>
            <a:endParaRPr lang="ko-KR" altLang="en-US" sz="1400" spc="-88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/>
              <a:ea typeface="배달의민족 한나체 Pro"/>
            </a:endParaRPr>
          </a:p>
          <a:p>
            <a:pPr lvl="0">
              <a:defRPr lang="ko-KR" altLang="en-US"/>
            </a:pPr>
            <a:endParaRPr lang="ko-KR" altLang="en-US" sz="2400" spc="-149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/>
              <a:ea typeface="배달의민족 한나체 Pro"/>
            </a:endParaRPr>
          </a:p>
          <a:p>
            <a:pPr lvl="0">
              <a:defRPr lang="ko-KR" altLang="en-US"/>
            </a:pPr>
            <a:endParaRPr lang="ko-KR" altLang="en-US" sz="2400" spc="-149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/>
              <a:ea typeface="배달의민족 한나체 Pro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3253" y="256980"/>
            <a:ext cx="9896019" cy="788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800" b="1" spc="293" dirty="0">
                <a:solidFill>
                  <a:srgbClr val="156A41"/>
                </a:solidFill>
                <a:latin typeface="배달의민족 도현"/>
                <a:ea typeface="배달의민족 도현"/>
                <a:cs typeface="+mn-cs"/>
              </a:rPr>
              <a:t>#</a:t>
            </a:r>
            <a:r>
              <a:rPr lang="ko-KR" altLang="en-US" sz="1800" b="1" spc="293" dirty="0">
                <a:solidFill>
                  <a:srgbClr val="156A41"/>
                </a:solidFill>
                <a:latin typeface="배달의민족 도현"/>
                <a:ea typeface="배달의민족 도현"/>
                <a:cs typeface="+mn-cs"/>
              </a:rPr>
              <a:t>주제선정</a:t>
            </a:r>
          </a:p>
          <a:p>
            <a:pPr lvl="0">
              <a:defRPr lang="ko-KR" altLang="en-US"/>
            </a:pPr>
            <a:r>
              <a:rPr lang="ko-KR" altLang="en-US" sz="2800" b="1" dirty="0">
                <a:solidFill>
                  <a:srgbClr val="156A41"/>
                </a:solidFill>
                <a:latin typeface="배달의민족 도현"/>
                <a:ea typeface="배달의민족 도현"/>
                <a:cs typeface="+mn-cs"/>
              </a:rPr>
              <a:t>멀티캠퍼스 학원생들을 위한 점심 커뮤니티 플랫폼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166" y="226202"/>
            <a:ext cx="1080120" cy="819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800" spc="-149">
                <a:solidFill>
                  <a:srgbClr val="05A357"/>
                </a:solidFill>
                <a:latin typeface="배달의민족 도현"/>
                <a:ea typeface="배달의민족 도현"/>
                <a:cs typeface="+mn-cs"/>
              </a:rPr>
              <a:t>01</a:t>
            </a:r>
            <a:endParaRPr lang="ko-KR" altLang="en-US" sz="4800" spc="-149">
              <a:solidFill>
                <a:srgbClr val="05A357"/>
              </a:solidFill>
              <a:latin typeface="배달의민족 도현"/>
              <a:ea typeface="배달의민족 도현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531667"/>
            <a:ext cx="12192000" cy="1326333"/>
          </a:xfrm>
          <a:prstGeom prst="rect">
            <a:avLst/>
          </a:prstGeom>
          <a:solidFill>
            <a:schemeClr val="accent3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800"/>
          </a:p>
        </p:txBody>
      </p:sp>
      <p:grpSp>
        <p:nvGrpSpPr>
          <p:cNvPr id="4" name="그룹 3"/>
          <p:cNvGrpSpPr/>
          <p:nvPr/>
        </p:nvGrpSpPr>
        <p:grpSpPr>
          <a:xfrm>
            <a:off x="172138" y="1732404"/>
            <a:ext cx="6910834" cy="3450391"/>
            <a:chOff x="201166" y="1804709"/>
            <a:chExt cx="6927440" cy="3450391"/>
          </a:xfrm>
        </p:grpSpPr>
        <p:sp>
          <p:nvSpPr>
            <p:cNvPr id="15" name="직사각형 14"/>
            <p:cNvSpPr/>
            <p:nvPr/>
          </p:nvSpPr>
          <p:spPr>
            <a:xfrm>
              <a:off x="201166" y="1804709"/>
              <a:ext cx="6927440" cy="3450391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14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800"/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>
              <a:duotone>
                <a:srgbClr val="A5A5A5">
                  <a:shade val="45000"/>
                  <a:satMod val="135000"/>
                </a:srgbClr>
                <a:prstClr val="white"/>
              </a:duotone>
            </a:blip>
            <a:srcRect l="1440" t="-360" r="50000" b="360"/>
            <a:stretch>
              <a:fillRect/>
            </a:stretch>
          </p:blipFill>
          <p:spPr>
            <a:xfrm flipH="1">
              <a:off x="2961928" y="3429000"/>
              <a:ext cx="1387996" cy="180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사각형: 둥근 모서리 9"/>
            <p:cNvSpPr/>
            <p:nvPr/>
          </p:nvSpPr>
          <p:spPr>
            <a:xfrm flipH="1">
              <a:off x="1505682" y="2628512"/>
              <a:ext cx="1542532" cy="838510"/>
            </a:xfrm>
            <a:custGeom>
              <a:avLst/>
              <a:gdLst>
                <a:gd name="connsiteX0" fmla="*/ 0 w 2284337"/>
                <a:gd name="connsiteY0" fmla="*/ 433822 h 1078892"/>
                <a:gd name="connsiteX1" fmla="*/ 433822 w 2284337"/>
                <a:gd name="connsiteY1" fmla="*/ 0 h 1078892"/>
                <a:gd name="connsiteX2" fmla="*/ 1850515 w 2284337"/>
                <a:gd name="connsiteY2" fmla="*/ 0 h 1078892"/>
                <a:gd name="connsiteX3" fmla="*/ 2284337 w 2284337"/>
                <a:gd name="connsiteY3" fmla="*/ 433822 h 1078892"/>
                <a:gd name="connsiteX4" fmla="*/ 2284337 w 2284337"/>
                <a:gd name="connsiteY4" fmla="*/ 645070 h 1078892"/>
                <a:gd name="connsiteX5" fmla="*/ 1850515 w 2284337"/>
                <a:gd name="connsiteY5" fmla="*/ 1078892 h 1078892"/>
                <a:gd name="connsiteX6" fmla="*/ 433822 w 2284337"/>
                <a:gd name="connsiteY6" fmla="*/ 1078892 h 1078892"/>
                <a:gd name="connsiteX7" fmla="*/ 0 w 2284337"/>
                <a:gd name="connsiteY7" fmla="*/ 645070 h 1078892"/>
                <a:gd name="connsiteX8" fmla="*/ 0 w 2284337"/>
                <a:gd name="connsiteY8" fmla="*/ 433822 h 1078892"/>
                <a:gd name="connsiteX0" fmla="*/ 65987 w 2350324"/>
                <a:gd name="connsiteY0" fmla="*/ 433822 h 1119532"/>
                <a:gd name="connsiteX1" fmla="*/ 499809 w 2350324"/>
                <a:gd name="connsiteY1" fmla="*/ 0 h 1119532"/>
                <a:gd name="connsiteX2" fmla="*/ 1916502 w 2350324"/>
                <a:gd name="connsiteY2" fmla="*/ 0 h 1119532"/>
                <a:gd name="connsiteX3" fmla="*/ 2350324 w 2350324"/>
                <a:gd name="connsiteY3" fmla="*/ 433822 h 1119532"/>
                <a:gd name="connsiteX4" fmla="*/ 2350324 w 2350324"/>
                <a:gd name="connsiteY4" fmla="*/ 645070 h 1119532"/>
                <a:gd name="connsiteX5" fmla="*/ 1916502 w 2350324"/>
                <a:gd name="connsiteY5" fmla="*/ 1078892 h 1119532"/>
                <a:gd name="connsiteX6" fmla="*/ 123889 w 2350324"/>
                <a:gd name="connsiteY6" fmla="*/ 1119532 h 1119532"/>
                <a:gd name="connsiteX7" fmla="*/ 65987 w 2350324"/>
                <a:gd name="connsiteY7" fmla="*/ 645070 h 1119532"/>
                <a:gd name="connsiteX8" fmla="*/ 65987 w 2350324"/>
                <a:gd name="connsiteY8" fmla="*/ 433822 h 1119532"/>
                <a:gd name="connsiteX0" fmla="*/ 40534 w 2324871"/>
                <a:gd name="connsiteY0" fmla="*/ 433822 h 1119532"/>
                <a:gd name="connsiteX1" fmla="*/ 474356 w 2324871"/>
                <a:gd name="connsiteY1" fmla="*/ 0 h 1119532"/>
                <a:gd name="connsiteX2" fmla="*/ 1891049 w 2324871"/>
                <a:gd name="connsiteY2" fmla="*/ 0 h 1119532"/>
                <a:gd name="connsiteX3" fmla="*/ 2324871 w 2324871"/>
                <a:gd name="connsiteY3" fmla="*/ 433822 h 1119532"/>
                <a:gd name="connsiteX4" fmla="*/ 2324871 w 2324871"/>
                <a:gd name="connsiteY4" fmla="*/ 645070 h 1119532"/>
                <a:gd name="connsiteX5" fmla="*/ 1891049 w 2324871"/>
                <a:gd name="connsiteY5" fmla="*/ 1078892 h 1119532"/>
                <a:gd name="connsiteX6" fmla="*/ 98436 w 2324871"/>
                <a:gd name="connsiteY6" fmla="*/ 1119532 h 1119532"/>
                <a:gd name="connsiteX7" fmla="*/ 131974 w 2324871"/>
                <a:gd name="connsiteY7" fmla="*/ 878750 h 1119532"/>
                <a:gd name="connsiteX8" fmla="*/ 40534 w 2324871"/>
                <a:gd name="connsiteY8" fmla="*/ 433822 h 111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871" h="1119532">
                  <a:moveTo>
                    <a:pt x="40534" y="433822"/>
                  </a:moveTo>
                  <a:cubicBezTo>
                    <a:pt x="40534" y="194229"/>
                    <a:pt x="234763" y="0"/>
                    <a:pt x="474356" y="0"/>
                  </a:cubicBezTo>
                  <a:lnTo>
                    <a:pt x="1891049" y="0"/>
                  </a:lnTo>
                  <a:cubicBezTo>
                    <a:pt x="2130642" y="0"/>
                    <a:pt x="2324871" y="194229"/>
                    <a:pt x="2324871" y="433822"/>
                  </a:cubicBezTo>
                  <a:lnTo>
                    <a:pt x="2324871" y="645070"/>
                  </a:lnTo>
                  <a:cubicBezTo>
                    <a:pt x="2324871" y="884663"/>
                    <a:pt x="2130642" y="1078892"/>
                    <a:pt x="1891049" y="1078892"/>
                  </a:cubicBezTo>
                  <a:cubicBezTo>
                    <a:pt x="1418818" y="1078892"/>
                    <a:pt x="570667" y="1119532"/>
                    <a:pt x="98436" y="1119532"/>
                  </a:cubicBezTo>
                  <a:cubicBezTo>
                    <a:pt x="-141157" y="1119532"/>
                    <a:pt x="131974" y="1118343"/>
                    <a:pt x="131974" y="878750"/>
                  </a:cubicBezTo>
                  <a:lnTo>
                    <a:pt x="40534" y="433822"/>
                  </a:lnTo>
                  <a:close/>
                </a:path>
              </a:pathLst>
            </a:custGeom>
            <a:solidFill>
              <a:schemeClr val="bg1">
                <a:alpha val="56000"/>
              </a:schemeClr>
            </a:solidFill>
            <a:ln w="63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점심 뭐 먹지</a:t>
              </a: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?</a:t>
              </a:r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endParaRPr>
            </a:p>
          </p:txBody>
        </p:sp>
        <p:sp>
          <p:nvSpPr>
            <p:cNvPr id="17" name="사각형: 둥근 모서리 9"/>
            <p:cNvSpPr/>
            <p:nvPr/>
          </p:nvSpPr>
          <p:spPr>
            <a:xfrm flipH="1">
              <a:off x="900172" y="3859912"/>
              <a:ext cx="1953744" cy="838510"/>
            </a:xfrm>
            <a:custGeom>
              <a:avLst/>
              <a:gdLst>
                <a:gd name="connsiteX0" fmla="*/ 0 w 2284337"/>
                <a:gd name="connsiteY0" fmla="*/ 433822 h 1078892"/>
                <a:gd name="connsiteX1" fmla="*/ 433822 w 2284337"/>
                <a:gd name="connsiteY1" fmla="*/ 0 h 1078892"/>
                <a:gd name="connsiteX2" fmla="*/ 1850515 w 2284337"/>
                <a:gd name="connsiteY2" fmla="*/ 0 h 1078892"/>
                <a:gd name="connsiteX3" fmla="*/ 2284337 w 2284337"/>
                <a:gd name="connsiteY3" fmla="*/ 433822 h 1078892"/>
                <a:gd name="connsiteX4" fmla="*/ 2284337 w 2284337"/>
                <a:gd name="connsiteY4" fmla="*/ 645070 h 1078892"/>
                <a:gd name="connsiteX5" fmla="*/ 1850515 w 2284337"/>
                <a:gd name="connsiteY5" fmla="*/ 1078892 h 1078892"/>
                <a:gd name="connsiteX6" fmla="*/ 433822 w 2284337"/>
                <a:gd name="connsiteY6" fmla="*/ 1078892 h 1078892"/>
                <a:gd name="connsiteX7" fmla="*/ 0 w 2284337"/>
                <a:gd name="connsiteY7" fmla="*/ 645070 h 1078892"/>
                <a:gd name="connsiteX8" fmla="*/ 0 w 2284337"/>
                <a:gd name="connsiteY8" fmla="*/ 433822 h 1078892"/>
                <a:gd name="connsiteX0" fmla="*/ 65987 w 2350324"/>
                <a:gd name="connsiteY0" fmla="*/ 433822 h 1119532"/>
                <a:gd name="connsiteX1" fmla="*/ 499809 w 2350324"/>
                <a:gd name="connsiteY1" fmla="*/ 0 h 1119532"/>
                <a:gd name="connsiteX2" fmla="*/ 1916502 w 2350324"/>
                <a:gd name="connsiteY2" fmla="*/ 0 h 1119532"/>
                <a:gd name="connsiteX3" fmla="*/ 2350324 w 2350324"/>
                <a:gd name="connsiteY3" fmla="*/ 433822 h 1119532"/>
                <a:gd name="connsiteX4" fmla="*/ 2350324 w 2350324"/>
                <a:gd name="connsiteY4" fmla="*/ 645070 h 1119532"/>
                <a:gd name="connsiteX5" fmla="*/ 1916502 w 2350324"/>
                <a:gd name="connsiteY5" fmla="*/ 1078892 h 1119532"/>
                <a:gd name="connsiteX6" fmla="*/ 123889 w 2350324"/>
                <a:gd name="connsiteY6" fmla="*/ 1119532 h 1119532"/>
                <a:gd name="connsiteX7" fmla="*/ 65987 w 2350324"/>
                <a:gd name="connsiteY7" fmla="*/ 645070 h 1119532"/>
                <a:gd name="connsiteX8" fmla="*/ 65987 w 2350324"/>
                <a:gd name="connsiteY8" fmla="*/ 433822 h 1119532"/>
                <a:gd name="connsiteX0" fmla="*/ 40534 w 2324871"/>
                <a:gd name="connsiteY0" fmla="*/ 433822 h 1119532"/>
                <a:gd name="connsiteX1" fmla="*/ 474356 w 2324871"/>
                <a:gd name="connsiteY1" fmla="*/ 0 h 1119532"/>
                <a:gd name="connsiteX2" fmla="*/ 1891049 w 2324871"/>
                <a:gd name="connsiteY2" fmla="*/ 0 h 1119532"/>
                <a:gd name="connsiteX3" fmla="*/ 2324871 w 2324871"/>
                <a:gd name="connsiteY3" fmla="*/ 433822 h 1119532"/>
                <a:gd name="connsiteX4" fmla="*/ 2324871 w 2324871"/>
                <a:gd name="connsiteY4" fmla="*/ 645070 h 1119532"/>
                <a:gd name="connsiteX5" fmla="*/ 1891049 w 2324871"/>
                <a:gd name="connsiteY5" fmla="*/ 1078892 h 1119532"/>
                <a:gd name="connsiteX6" fmla="*/ 98436 w 2324871"/>
                <a:gd name="connsiteY6" fmla="*/ 1119532 h 1119532"/>
                <a:gd name="connsiteX7" fmla="*/ 131974 w 2324871"/>
                <a:gd name="connsiteY7" fmla="*/ 878750 h 1119532"/>
                <a:gd name="connsiteX8" fmla="*/ 40534 w 2324871"/>
                <a:gd name="connsiteY8" fmla="*/ 433822 h 111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871" h="1119532">
                  <a:moveTo>
                    <a:pt x="40534" y="433822"/>
                  </a:moveTo>
                  <a:cubicBezTo>
                    <a:pt x="40534" y="194229"/>
                    <a:pt x="234763" y="0"/>
                    <a:pt x="474356" y="0"/>
                  </a:cubicBezTo>
                  <a:lnTo>
                    <a:pt x="1891049" y="0"/>
                  </a:lnTo>
                  <a:cubicBezTo>
                    <a:pt x="2130642" y="0"/>
                    <a:pt x="2324871" y="194229"/>
                    <a:pt x="2324871" y="433822"/>
                  </a:cubicBezTo>
                  <a:lnTo>
                    <a:pt x="2324871" y="645070"/>
                  </a:lnTo>
                  <a:cubicBezTo>
                    <a:pt x="2324871" y="884663"/>
                    <a:pt x="2130642" y="1078892"/>
                    <a:pt x="1891049" y="1078892"/>
                  </a:cubicBezTo>
                  <a:cubicBezTo>
                    <a:pt x="1418818" y="1078892"/>
                    <a:pt x="570667" y="1119532"/>
                    <a:pt x="98436" y="1119532"/>
                  </a:cubicBezTo>
                  <a:cubicBezTo>
                    <a:pt x="-141157" y="1119532"/>
                    <a:pt x="131974" y="1118343"/>
                    <a:pt x="131974" y="878750"/>
                  </a:cubicBezTo>
                  <a:lnTo>
                    <a:pt x="40534" y="433822"/>
                  </a:lnTo>
                  <a:close/>
                </a:path>
              </a:pathLst>
            </a:custGeom>
            <a:solidFill>
              <a:schemeClr val="bg1">
                <a:alpha val="56000"/>
              </a:schemeClr>
            </a:solidFill>
            <a:ln w="63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오늘 점심에 </a:t>
              </a:r>
            </a:p>
            <a:p>
              <a:pPr algn="ctr">
                <a:defRPr lang="ko-KR" altLang="en-US"/>
              </a:pPr>
              <a:r>
                <a: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햄버거 먹고 싶은 </a:t>
              </a:r>
            </a:p>
            <a:p>
              <a:pPr algn="ctr">
                <a:defRPr lang="ko-KR" altLang="en-US"/>
              </a:pPr>
              <a:r>
                <a: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사람</a:t>
              </a: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 </a:t>
              </a:r>
              <a:r>
                <a: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없을까</a:t>
              </a: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??</a:t>
              </a:r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endParaRPr>
            </a:p>
          </p:txBody>
        </p:sp>
        <p:sp>
          <p:nvSpPr>
            <p:cNvPr id="18" name="사각형: 둥근 모서리 9"/>
            <p:cNvSpPr/>
            <p:nvPr/>
          </p:nvSpPr>
          <p:spPr>
            <a:xfrm>
              <a:off x="4170229" y="2748084"/>
              <a:ext cx="2554513" cy="1266167"/>
            </a:xfrm>
            <a:custGeom>
              <a:avLst/>
              <a:gdLst>
                <a:gd name="connsiteX0" fmla="*/ 0 w 2284337"/>
                <a:gd name="connsiteY0" fmla="*/ 433822 h 1078892"/>
                <a:gd name="connsiteX1" fmla="*/ 433822 w 2284337"/>
                <a:gd name="connsiteY1" fmla="*/ 0 h 1078892"/>
                <a:gd name="connsiteX2" fmla="*/ 1850515 w 2284337"/>
                <a:gd name="connsiteY2" fmla="*/ 0 h 1078892"/>
                <a:gd name="connsiteX3" fmla="*/ 2284337 w 2284337"/>
                <a:gd name="connsiteY3" fmla="*/ 433822 h 1078892"/>
                <a:gd name="connsiteX4" fmla="*/ 2284337 w 2284337"/>
                <a:gd name="connsiteY4" fmla="*/ 645070 h 1078892"/>
                <a:gd name="connsiteX5" fmla="*/ 1850515 w 2284337"/>
                <a:gd name="connsiteY5" fmla="*/ 1078892 h 1078892"/>
                <a:gd name="connsiteX6" fmla="*/ 433822 w 2284337"/>
                <a:gd name="connsiteY6" fmla="*/ 1078892 h 1078892"/>
                <a:gd name="connsiteX7" fmla="*/ 0 w 2284337"/>
                <a:gd name="connsiteY7" fmla="*/ 645070 h 1078892"/>
                <a:gd name="connsiteX8" fmla="*/ 0 w 2284337"/>
                <a:gd name="connsiteY8" fmla="*/ 433822 h 1078892"/>
                <a:gd name="connsiteX0" fmla="*/ 65987 w 2350324"/>
                <a:gd name="connsiteY0" fmla="*/ 433822 h 1119532"/>
                <a:gd name="connsiteX1" fmla="*/ 499809 w 2350324"/>
                <a:gd name="connsiteY1" fmla="*/ 0 h 1119532"/>
                <a:gd name="connsiteX2" fmla="*/ 1916502 w 2350324"/>
                <a:gd name="connsiteY2" fmla="*/ 0 h 1119532"/>
                <a:gd name="connsiteX3" fmla="*/ 2350324 w 2350324"/>
                <a:gd name="connsiteY3" fmla="*/ 433822 h 1119532"/>
                <a:gd name="connsiteX4" fmla="*/ 2350324 w 2350324"/>
                <a:gd name="connsiteY4" fmla="*/ 645070 h 1119532"/>
                <a:gd name="connsiteX5" fmla="*/ 1916502 w 2350324"/>
                <a:gd name="connsiteY5" fmla="*/ 1078892 h 1119532"/>
                <a:gd name="connsiteX6" fmla="*/ 123889 w 2350324"/>
                <a:gd name="connsiteY6" fmla="*/ 1119532 h 1119532"/>
                <a:gd name="connsiteX7" fmla="*/ 65987 w 2350324"/>
                <a:gd name="connsiteY7" fmla="*/ 645070 h 1119532"/>
                <a:gd name="connsiteX8" fmla="*/ 65987 w 2350324"/>
                <a:gd name="connsiteY8" fmla="*/ 433822 h 1119532"/>
                <a:gd name="connsiteX0" fmla="*/ 40534 w 2324871"/>
                <a:gd name="connsiteY0" fmla="*/ 433822 h 1119532"/>
                <a:gd name="connsiteX1" fmla="*/ 474356 w 2324871"/>
                <a:gd name="connsiteY1" fmla="*/ 0 h 1119532"/>
                <a:gd name="connsiteX2" fmla="*/ 1891049 w 2324871"/>
                <a:gd name="connsiteY2" fmla="*/ 0 h 1119532"/>
                <a:gd name="connsiteX3" fmla="*/ 2324871 w 2324871"/>
                <a:gd name="connsiteY3" fmla="*/ 433822 h 1119532"/>
                <a:gd name="connsiteX4" fmla="*/ 2324871 w 2324871"/>
                <a:gd name="connsiteY4" fmla="*/ 645070 h 1119532"/>
                <a:gd name="connsiteX5" fmla="*/ 1891049 w 2324871"/>
                <a:gd name="connsiteY5" fmla="*/ 1078892 h 1119532"/>
                <a:gd name="connsiteX6" fmla="*/ 98436 w 2324871"/>
                <a:gd name="connsiteY6" fmla="*/ 1119532 h 1119532"/>
                <a:gd name="connsiteX7" fmla="*/ 131974 w 2324871"/>
                <a:gd name="connsiteY7" fmla="*/ 878750 h 1119532"/>
                <a:gd name="connsiteX8" fmla="*/ 40534 w 2324871"/>
                <a:gd name="connsiteY8" fmla="*/ 433822 h 111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871" h="1119532">
                  <a:moveTo>
                    <a:pt x="40534" y="433822"/>
                  </a:moveTo>
                  <a:cubicBezTo>
                    <a:pt x="40534" y="194229"/>
                    <a:pt x="234763" y="0"/>
                    <a:pt x="474356" y="0"/>
                  </a:cubicBezTo>
                  <a:lnTo>
                    <a:pt x="1891049" y="0"/>
                  </a:lnTo>
                  <a:cubicBezTo>
                    <a:pt x="2130642" y="0"/>
                    <a:pt x="2324871" y="194229"/>
                    <a:pt x="2324871" y="433822"/>
                  </a:cubicBezTo>
                  <a:lnTo>
                    <a:pt x="2324871" y="645070"/>
                  </a:lnTo>
                  <a:cubicBezTo>
                    <a:pt x="2324871" y="884663"/>
                    <a:pt x="2130642" y="1078892"/>
                    <a:pt x="1891049" y="1078892"/>
                  </a:cubicBezTo>
                  <a:cubicBezTo>
                    <a:pt x="1418818" y="1078892"/>
                    <a:pt x="570667" y="1119532"/>
                    <a:pt x="98436" y="1119532"/>
                  </a:cubicBezTo>
                  <a:cubicBezTo>
                    <a:pt x="-141157" y="1119532"/>
                    <a:pt x="131974" y="1118343"/>
                    <a:pt x="131974" y="878750"/>
                  </a:cubicBezTo>
                  <a:lnTo>
                    <a:pt x="40534" y="433822"/>
                  </a:lnTo>
                  <a:close/>
                </a:path>
              </a:pathLst>
            </a:custGeom>
            <a:solidFill>
              <a:schemeClr val="bg1">
                <a:alpha val="56000"/>
              </a:schemeClr>
            </a:solidFill>
            <a:ln w="63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600">
                  <a:solidFill>
                    <a:schemeClr val="tx1"/>
                  </a:solidFill>
                  <a:latin typeface="배달의민족 주아"/>
                  <a:ea typeface="배달의민족 주아"/>
                </a:rPr>
                <a:t>내가 좋아하는 종류에 가격대 맞게</a:t>
              </a:r>
              <a:r>
                <a:rPr lang="en-US" altLang="ko-KR" sz="1600">
                  <a:solidFill>
                    <a:schemeClr val="tx1"/>
                  </a:solidFill>
                  <a:latin typeface="배달의민족 주아"/>
                  <a:ea typeface="배달의민족 주아"/>
                </a:rPr>
                <a:t>..</a:t>
              </a:r>
            </a:p>
            <a:p>
              <a:pPr algn="ctr">
                <a:defRPr lang="ko-KR" altLang="en-US"/>
              </a:pPr>
              <a:r>
                <a:rPr lang="ko-KR" altLang="en-US" sz="1600">
                  <a:solidFill>
                    <a:schemeClr val="tx1"/>
                  </a:solidFill>
                  <a:latin typeface="배달의민족 주아"/>
                  <a:ea typeface="배달의민족 주아"/>
                </a:rPr>
                <a:t>어디 좋은 곳 없을 까</a:t>
              </a:r>
              <a:r>
                <a:rPr lang="en-US" altLang="ko-KR" sz="1600">
                  <a:solidFill>
                    <a:schemeClr val="tx1"/>
                  </a:solidFill>
                  <a:latin typeface="배달의민족 주아"/>
                  <a:ea typeface="배달의민족 주아"/>
                </a:rPr>
                <a:t>?</a:t>
              </a:r>
              <a:endPara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417738" y="1836758"/>
            <a:ext cx="4421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latin typeface="배달의민족 한나체 Pro"/>
                <a:ea typeface="배달의민족 한나체 Pro"/>
              </a:rPr>
              <a:t>1. </a:t>
            </a:r>
            <a:r>
              <a:rPr lang="ko-KR" altLang="en-US">
                <a:latin typeface="배달의민족 한나체 Pro"/>
                <a:ea typeface="배달의민족 한나체 Pro"/>
              </a:rPr>
              <a:t>멀티캠퍼스 수강생을 위한</a:t>
            </a:r>
          </a:p>
          <a:p>
            <a:pPr algn="ctr">
              <a:defRPr lang="ko-KR" altLang="en-US"/>
            </a:pPr>
            <a:r>
              <a:rPr lang="ko-KR" altLang="en-US">
                <a:latin typeface="배달의민족 한나체 Pro"/>
                <a:ea typeface="배달의민족 한나체 Pro"/>
              </a:rPr>
              <a:t>맞춤형 주변 식당 정보 제공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17739" y="2647179"/>
            <a:ext cx="4421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latin typeface="배달의민족 한나체 Pro"/>
                <a:ea typeface="배달의민족 한나체 Pro"/>
              </a:rPr>
              <a:t>2. </a:t>
            </a:r>
            <a:r>
              <a:rPr lang="ko-KR" altLang="en-US">
                <a:latin typeface="배달의민족 한나체 Pro"/>
                <a:ea typeface="배달의민족 한나체 Pro"/>
              </a:rPr>
              <a:t>실시간 메뉴별 점심 메이트 매칭을 통해 학원 내 커뮤니티 활성화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17739" y="3457600"/>
            <a:ext cx="4421238" cy="63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latin typeface="배달의민족 한나체 Pro"/>
                <a:ea typeface="배달의민족 한나체 Pro"/>
              </a:rPr>
              <a:t>3. </a:t>
            </a:r>
            <a:r>
              <a:rPr lang="ko-KR" altLang="en-US">
                <a:latin typeface="배달의민족 한나체 Pro"/>
                <a:ea typeface="배달의민족 한나체 Pro"/>
              </a:rPr>
              <a:t>저렴한 행사</a:t>
            </a:r>
            <a:r>
              <a:rPr lang="en-US" altLang="ko-KR">
                <a:latin typeface="배달의민족 한나체 Pro"/>
                <a:ea typeface="배달의민족 한나체 Pro"/>
              </a:rPr>
              <a:t>,</a:t>
            </a:r>
            <a:r>
              <a:rPr lang="ko-KR" altLang="en-US">
                <a:latin typeface="배달의민족 한나체 Pro"/>
                <a:ea typeface="배달의민족 한나체 Pro"/>
              </a:rPr>
              <a:t>할인 정보</a:t>
            </a:r>
          </a:p>
          <a:p>
            <a:pPr algn="ctr">
              <a:defRPr lang="ko-KR" altLang="en-US"/>
            </a:pPr>
            <a:r>
              <a:rPr lang="ko-KR" altLang="en-US">
                <a:latin typeface="배달의민족 한나체 Pro"/>
                <a:ea typeface="배달의민족 한나체 Pro"/>
              </a:rPr>
              <a:t>학원 제휴 할인 음식점 등 정보 제공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17737" y="4268023"/>
            <a:ext cx="4573096" cy="635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latin typeface="배달의민족 한나체 Pro"/>
                <a:ea typeface="배달의민족 한나체 Pro"/>
              </a:rPr>
              <a:t>4. </a:t>
            </a:r>
            <a:r>
              <a:rPr lang="ko-KR" altLang="en-US">
                <a:latin typeface="배달의민족 한나체 Pro"/>
                <a:ea typeface="배달의민족 한나체 Pro"/>
              </a:rPr>
              <a:t>게시판 운영을 통해 다양한 맛집 추천으로 음식점 정보 업데이트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76732" y="5810312"/>
            <a:ext cx="9896019" cy="788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 spc="293">
                <a:solidFill>
                  <a:srgbClr val="156A41"/>
                </a:solidFill>
                <a:latin typeface="배달의민족 도현"/>
                <a:ea typeface="배달의민족 도현"/>
                <a:cs typeface="+mn-cs"/>
              </a:rPr>
              <a:t>멀티캠퍼스 학생들의 즐거운 한끼</a:t>
            </a:r>
            <a:r>
              <a:rPr lang="en-US" altLang="ko-KR" b="1" spc="293">
                <a:solidFill>
                  <a:srgbClr val="156A41"/>
                </a:solidFill>
                <a:latin typeface="배달의민족 도현"/>
                <a:ea typeface="배달의민족 도현"/>
                <a:cs typeface="+mn-cs"/>
              </a:rPr>
              <a:t>, </a:t>
            </a:r>
            <a:r>
              <a:rPr lang="ko-KR" altLang="en-US" b="1" spc="293">
                <a:solidFill>
                  <a:srgbClr val="156A41"/>
                </a:solidFill>
                <a:latin typeface="배달의민족 도현"/>
                <a:ea typeface="배달의민족 도현"/>
                <a:cs typeface="+mn-cs"/>
              </a:rPr>
              <a:t>맛있는 한끼를 위한</a:t>
            </a:r>
          </a:p>
          <a:p>
            <a:pPr algn="ctr">
              <a:defRPr lang="ko-KR" altLang="en-US"/>
            </a:pPr>
            <a:r>
              <a:rPr lang="ko-KR" altLang="en-US" sz="2800" b="1">
                <a:solidFill>
                  <a:srgbClr val="156A41"/>
                </a:solidFill>
                <a:latin typeface="배달의민족 도현"/>
                <a:ea typeface="배달의민족 도현"/>
                <a:cs typeface="+mn-cs"/>
              </a:rPr>
              <a:t>식당 알리미 </a:t>
            </a:r>
            <a:r>
              <a:rPr lang="en-US" altLang="ko-KR" sz="2800" b="1">
                <a:solidFill>
                  <a:srgbClr val="156A41"/>
                </a:solidFill>
                <a:latin typeface="배달의민족 도현"/>
                <a:ea typeface="배달의민족 도현"/>
                <a:cs typeface="+mn-cs"/>
              </a:rPr>
              <a:t>&amp; </a:t>
            </a:r>
            <a:r>
              <a:rPr lang="ko-KR" altLang="en-US" sz="2800" b="1">
                <a:solidFill>
                  <a:srgbClr val="156A41"/>
                </a:solidFill>
                <a:latin typeface="배달의민족 도현"/>
                <a:ea typeface="배달의민족 도현"/>
                <a:cs typeface="+mn-cs"/>
              </a:rPr>
              <a:t>점심메이트 매칭 웹 서비스 제공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263295" y="1707006"/>
            <a:ext cx="4771081" cy="345039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204071"/>
            <a:ext cx="12192000" cy="5260974"/>
          </a:xfrm>
          <a:prstGeom prst="rect">
            <a:avLst/>
          </a:prstGeom>
          <a:solidFill>
            <a:schemeClr val="accent3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endParaRPr lang="ko-KR" altLang="en-US" sz="3200">
              <a:latin typeface="배달의민족 한나체 Pro"/>
              <a:ea typeface="배달의민족 한나체 Pr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1984" y="234716"/>
            <a:ext cx="5796136" cy="793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#개발 기술과 구조</a:t>
            </a:r>
          </a:p>
          <a:p>
            <a:pPr lvl="0">
              <a:defRPr lang="ko-KR" altLang="en-US"/>
            </a:pPr>
            <a:r>
              <a:rPr lang="ko-KR" altLang="en-US" sz="2800"/>
              <a:t>팀 구성 및 역할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4626" y="203938"/>
            <a:ext cx="1080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800" spc="-150">
                <a:solidFill>
                  <a:srgbClr val="05A357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en-US" altLang="ko-KR"/>
              <a:t>0</a:t>
            </a:r>
            <a:r>
              <a:rPr lang="ko-KR" altLang="en-US"/>
              <a:t>2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558407" y="1975421"/>
          <a:ext cx="8305567" cy="3697199"/>
        </p:xfrm>
        <a:graphic>
          <a:graphicData uri="http://schemas.openxmlformats.org/drawingml/2006/table">
            <a:tbl>
              <a:tblPr bandRow="1">
                <a:tableStyleId>{4197D153-9C0F-45A4-A76D-B5DC2E27B64C}</a:tableStyleId>
              </a:tblPr>
              <a:tblGrid>
                <a:gridCol w="314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9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701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300">
                          <a:latin typeface="배달의민족 한나체 Pro"/>
                          <a:ea typeface="배달의민족 한나체 Pro"/>
                        </a:rPr>
                        <a:t>박준홍(팀장)</a:t>
                      </a:r>
                    </a:p>
                  </a:txBody>
                  <a:tcPr anchor="ctr">
                    <a:lnL w="254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254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300">
                          <a:latin typeface="배달의민족 한나체 Pro"/>
                          <a:ea typeface="배달의민족 한나체 Pro"/>
                        </a:rPr>
                        <a:t>맞춤형 검색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25400" cap="flat" cmpd="sng" algn="ctr">
                      <a:noFill/>
                      <a:prstDash val="solid"/>
                      <a:round/>
                    </a:lnR>
                    <a:lnT w="254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770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300">
                          <a:latin typeface="배달의민족 한나체 Pro"/>
                          <a:ea typeface="배달의민족 한나체 Pro"/>
                        </a:rPr>
                        <a:t>김영남</a:t>
                      </a:r>
                    </a:p>
                  </a:txBody>
                  <a:tcPr anchor="ctr">
                    <a:lnL w="254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300">
                          <a:latin typeface="배달의민족 한나체 Pro"/>
                          <a:ea typeface="배달의민족 한나체 Pro"/>
                        </a:rPr>
                        <a:t>실시간 채팅 기능 구현, 게시판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254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770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300">
                          <a:latin typeface="배달의민족 한나체 Pro"/>
                          <a:ea typeface="배달의민족 한나체 Pro"/>
                        </a:rPr>
                        <a:t>박성희</a:t>
                      </a:r>
                    </a:p>
                  </a:txBody>
                  <a:tcPr anchor="ctr">
                    <a:lnL w="254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300">
                          <a:latin typeface="배달의민족 한나체 Pro"/>
                          <a:ea typeface="배달의민족 한나체 Pro"/>
                        </a:rPr>
                        <a:t>지도 api 구현, 맞춤형 검색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254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47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300">
                          <a:latin typeface="배달의민족 한나체 Pro"/>
                          <a:ea typeface="배달의민족 한나체 Pro"/>
                        </a:rPr>
                        <a:t>심소희</a:t>
                      </a:r>
                    </a:p>
                  </a:txBody>
                  <a:tcPr anchor="ctr">
                    <a:lnL w="254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25400" cap="flat" cmpd="sng" algn="ctr">
                      <a:noFill/>
                      <a:prstDash val="solid"/>
                      <a:round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300">
                          <a:latin typeface="배달의민족 한나체 Pro"/>
                          <a:ea typeface="배달의민족 한나체 Pro"/>
                        </a:rPr>
                        <a:t>회원가입/로그인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254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25400" cap="flat" cmpd="sng" algn="ctr">
                      <a:noFill/>
                      <a:prstDash val="solid"/>
                      <a:round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052740"/>
            <a:ext cx="12192000" cy="5260974"/>
          </a:xfrm>
          <a:prstGeom prst="rect">
            <a:avLst/>
          </a:prstGeom>
          <a:solidFill>
            <a:schemeClr val="accent3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66260" y="252520"/>
            <a:ext cx="5796136" cy="793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#개발 기술과 구조</a:t>
            </a:r>
          </a:p>
          <a:p>
            <a:pPr lvl="0">
              <a:defRPr lang="ko-KR" altLang="en-US"/>
            </a:pPr>
            <a:r>
              <a:rPr lang="ko-KR" altLang="en-US" sz="2800"/>
              <a:t>개발 환경 및 언어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14919"/>
            <a:ext cx="1080120" cy="8166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800" spc="-150">
                <a:solidFill>
                  <a:srgbClr val="05A357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en-US" altLang="ko-KR"/>
              <a:t>0</a:t>
            </a:r>
            <a:r>
              <a:rPr lang="ko-KR" altLang="en-US"/>
              <a:t>2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40492" y="1386954"/>
            <a:ext cx="6886575" cy="18764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123" y="3669350"/>
            <a:ext cx="3613914" cy="213186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1570" y="1720284"/>
            <a:ext cx="1613019" cy="120976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57227" y="4984199"/>
            <a:ext cx="4324350" cy="105727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443768" y="3776173"/>
            <a:ext cx="2402169" cy="1302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AEC6B1-25DC-48C2-82C0-BEA041D330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227" y="3517544"/>
            <a:ext cx="3197772" cy="121248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052739"/>
            <a:ext cx="12192000" cy="5805260"/>
          </a:xfrm>
          <a:prstGeom prst="rect">
            <a:avLst/>
          </a:prstGeom>
          <a:solidFill>
            <a:schemeClr val="accent3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66260" y="252520"/>
            <a:ext cx="5796136" cy="793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latin typeface="배달의민족 도현"/>
                <a:ea typeface="배달의민족 도현"/>
                <a:cs typeface="+mn-cs"/>
              </a:rPr>
              <a:t>#개발 기술과 구조</a:t>
            </a:r>
          </a:p>
          <a:p>
            <a:pPr lvl="0">
              <a:defRPr lang="ko-KR" altLang="en-US"/>
            </a:pPr>
            <a:r>
              <a:rPr lang="ko-KR" altLang="en-US" sz="2800">
                <a:latin typeface="배달의민족 도현"/>
                <a:ea typeface="배달의민족 도현"/>
                <a:cs typeface="+mn-cs"/>
              </a:rPr>
              <a:t>수행 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59428"/>
            <a:ext cx="1080120" cy="81974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800" spc="-150">
                <a:solidFill>
                  <a:srgbClr val="05A357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en-US" altLang="ko-KR">
                <a:latin typeface="배달의민족 도현"/>
                <a:ea typeface="배달의민족 도현"/>
                <a:cs typeface="+mn-cs"/>
              </a:rPr>
              <a:t>0</a:t>
            </a:r>
            <a:r>
              <a:rPr lang="ko-KR" altLang="en-US">
                <a:latin typeface="배달의민족 도현"/>
                <a:ea typeface="배달의민족 도현"/>
                <a:cs typeface="+mn-cs"/>
              </a:rPr>
              <a:t>2</a:t>
            </a:r>
          </a:p>
        </p:txBody>
      </p:sp>
      <p:sp>
        <p:nvSpPr>
          <p:cNvPr id="17" name="사각형: 둥근 모서리 16"/>
          <p:cNvSpPr/>
          <p:nvPr/>
        </p:nvSpPr>
        <p:spPr>
          <a:xfrm>
            <a:off x="510077" y="1283649"/>
            <a:ext cx="3106752" cy="845677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97598" y="1479489"/>
            <a:ext cx="2300174" cy="452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latin typeface="배달의민족 한나체 Pro"/>
                <a:ea typeface="배달의민족 한나체 Pro"/>
              </a:rPr>
              <a:t>설계 단계 준비</a:t>
            </a:r>
          </a:p>
        </p:txBody>
      </p:sp>
      <p:sp>
        <p:nvSpPr>
          <p:cNvPr id="19" name="사각형: 둥근 모서리 18"/>
          <p:cNvSpPr/>
          <p:nvPr/>
        </p:nvSpPr>
        <p:spPr>
          <a:xfrm>
            <a:off x="520046" y="2361843"/>
            <a:ext cx="3106752" cy="845677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356820" y="2539880"/>
            <a:ext cx="1605828" cy="452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latin typeface="배달의민족 한나체 Pro"/>
                <a:ea typeface="배달의민족 한나체 Pro"/>
              </a:rPr>
              <a:t>시스템 설계</a:t>
            </a:r>
          </a:p>
        </p:txBody>
      </p:sp>
      <p:sp>
        <p:nvSpPr>
          <p:cNvPr id="21" name="사각형: 둥근 모서리 20"/>
          <p:cNvSpPr/>
          <p:nvPr/>
        </p:nvSpPr>
        <p:spPr>
          <a:xfrm>
            <a:off x="520047" y="3429000"/>
            <a:ext cx="3106752" cy="845677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312311" y="3624840"/>
            <a:ext cx="1890687" cy="449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latin typeface="배달의민족 한나체 Pro"/>
                <a:ea typeface="배달의민족 한나체 Pro"/>
              </a:rPr>
              <a:t>디자인 개발</a:t>
            </a:r>
          </a:p>
        </p:txBody>
      </p:sp>
      <p:sp>
        <p:nvSpPr>
          <p:cNvPr id="23" name="사각형: 둥근 모서리 22"/>
          <p:cNvSpPr/>
          <p:nvPr/>
        </p:nvSpPr>
        <p:spPr>
          <a:xfrm>
            <a:off x="537850" y="4507194"/>
            <a:ext cx="3106752" cy="845677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374623" y="4703033"/>
            <a:ext cx="1623631" cy="453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latin typeface="배달의민족 한나체 Pro"/>
                <a:ea typeface="배달의민족 한나체 Pro"/>
              </a:rPr>
              <a:t>시스템 개발</a:t>
            </a:r>
          </a:p>
        </p:txBody>
      </p:sp>
      <p:sp>
        <p:nvSpPr>
          <p:cNvPr id="25" name="사각형: 둥근 모서리 24"/>
          <p:cNvSpPr/>
          <p:nvPr/>
        </p:nvSpPr>
        <p:spPr>
          <a:xfrm>
            <a:off x="573459" y="5566515"/>
            <a:ext cx="3106752" cy="845677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641681" y="5780158"/>
            <a:ext cx="1053913" cy="452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latin typeface="배달의민족 한나체 Pro"/>
                <a:ea typeface="배달의민족 한나체 Pro"/>
              </a:rPr>
              <a:t>마무리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72000" y="1372668"/>
            <a:ext cx="2970553" cy="635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/>
              <a:t>· 일정 수립 및 기획안 작성</a:t>
            </a:r>
          </a:p>
          <a:p>
            <a:pPr>
              <a:defRPr lang="ko-KR" altLang="en-US"/>
            </a:pPr>
            <a:r>
              <a:rPr lang="ko-KR" altLang="en-US"/>
              <a:t>· 팀명 및 주제 선정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72000" y="2449793"/>
            <a:ext cx="2519229" cy="63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· 데이터 전처리</a:t>
            </a:r>
          </a:p>
          <a:p>
            <a:pPr>
              <a:defRPr lang="ko-KR" altLang="en-US"/>
            </a:pPr>
            <a:r>
              <a:rPr lang="ko-KR" altLang="en-US"/>
              <a:t>· 모델 선정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11759" y="3429000"/>
            <a:ext cx="2608248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4572000" y="3429000"/>
            <a:ext cx="4237289" cy="90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· 디자인 벤치 마킹</a:t>
            </a:r>
          </a:p>
          <a:p>
            <a:pPr>
              <a:defRPr lang="ko-KR" altLang="en-US"/>
            </a:pPr>
            <a:r>
              <a:rPr lang="ko-KR" altLang="en-US"/>
              <a:t>· 로고 제작</a:t>
            </a:r>
          </a:p>
          <a:p>
            <a:pPr>
              <a:defRPr lang="ko-KR" altLang="en-US"/>
            </a:pPr>
            <a:r>
              <a:rPr lang="ko-KR" altLang="en-US"/>
              <a:t>· 메인, 서브 페이지 레이아웃 디자인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72000" y="4658525"/>
            <a:ext cx="3747687" cy="641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· 시스템 구조 설계</a:t>
            </a:r>
          </a:p>
          <a:p>
            <a:pPr>
              <a:defRPr lang="ko-KR" altLang="en-US"/>
            </a:pPr>
            <a:r>
              <a:rPr lang="ko-KR" altLang="en-US"/>
              <a:t>· 코드 구현 및 기능 적용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2000" y="5672271"/>
            <a:ext cx="2519229" cy="64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· 각 기능별 테스트</a:t>
            </a:r>
          </a:p>
          <a:p>
            <a:pPr>
              <a:defRPr lang="ko-KR" altLang="en-US"/>
            </a:pPr>
            <a:r>
              <a:rPr lang="ko-KR" altLang="en-US"/>
              <a:t>· 전체 병합 및 테스트 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7414" y="252520"/>
            <a:ext cx="5796136" cy="793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#개발 기술과 구조</a:t>
            </a:r>
          </a:p>
          <a:p>
            <a:pPr lvl="0">
              <a:defRPr lang="ko-KR" altLang="en-US"/>
            </a:pPr>
            <a:r>
              <a:rPr lang="ko-KR" altLang="en-US" sz="2800"/>
              <a:t>홈페이지 주요 기능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464" y="221742"/>
            <a:ext cx="1080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800" spc="-150">
                <a:solidFill>
                  <a:srgbClr val="05A357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en-US" altLang="ko-KR"/>
              <a:t>02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5589240"/>
            <a:ext cx="12192000" cy="1268760"/>
          </a:xfrm>
          <a:prstGeom prst="rect">
            <a:avLst/>
          </a:prstGeom>
          <a:solidFill>
            <a:schemeClr val="accent3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rot="5400000">
            <a:off x="-303447" y="4077567"/>
            <a:ext cx="5552368" cy="8497"/>
          </a:xfrm>
          <a:prstGeom prst="line">
            <a:avLst/>
          </a:prstGeom>
          <a:ln>
            <a:solidFill>
              <a:srgbClr val="A3846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2402" y="6041490"/>
            <a:ext cx="2207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>
                <a:latin typeface="배달의민족 주아"/>
                <a:ea typeface="배달의민족 주아"/>
              </a:rPr>
              <a:t>수강생의 반</a:t>
            </a:r>
            <a:r>
              <a:rPr lang="en-US" altLang="ko-KR" sz="1600">
                <a:latin typeface="배달의민족 주아"/>
                <a:ea typeface="배달의민족 주아"/>
              </a:rPr>
              <a:t>, </a:t>
            </a:r>
            <a:r>
              <a:rPr lang="ko-KR" altLang="en-US" sz="1600">
                <a:latin typeface="배달의민족 주아"/>
                <a:ea typeface="배달의민족 주아"/>
              </a:rPr>
              <a:t>성명 등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29584" y="1334666"/>
            <a:ext cx="2232248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>
                <a:solidFill>
                  <a:srgbClr val="156A41"/>
                </a:solidFill>
                <a:latin typeface="배달의민족 도현"/>
                <a:ea typeface="배달의민족 도현"/>
                <a:cs typeface="+mn-cs"/>
              </a:rPr>
              <a:t>회원 가입 및 로그인 기능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61276" y="1334666"/>
            <a:ext cx="2160240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>
                <a:solidFill>
                  <a:srgbClr val="156A41"/>
                </a:solidFill>
                <a:latin typeface="배달의민족 도현"/>
                <a:ea typeface="배달의민족 도현"/>
                <a:cs typeface="+mn-cs"/>
              </a:rPr>
              <a:t>지도 </a:t>
            </a:r>
            <a:r>
              <a:rPr lang="en-US" altLang="ko-KR" sz="1400">
                <a:solidFill>
                  <a:srgbClr val="156A41"/>
                </a:solidFill>
                <a:latin typeface="배달의민족 도현"/>
                <a:ea typeface="배달의민족 도현"/>
                <a:cs typeface="+mn-cs"/>
              </a:rPr>
              <a:t>API </a:t>
            </a:r>
            <a:r>
              <a:rPr lang="ko-KR" altLang="en-US" sz="1400">
                <a:solidFill>
                  <a:srgbClr val="156A41"/>
                </a:solidFill>
                <a:latin typeface="배달의민족 도현"/>
                <a:ea typeface="배달의민족 도현"/>
                <a:cs typeface="+mn-cs"/>
              </a:rPr>
              <a:t>기능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7755114" y="1333801"/>
            <a:ext cx="2016224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>
                <a:solidFill>
                  <a:srgbClr val="156A41"/>
                </a:solidFill>
                <a:latin typeface="배달의민족 도현"/>
                <a:ea typeface="배달의민족 도현"/>
                <a:cs typeface="+mn-cs"/>
              </a:rPr>
              <a:t>맞춤형 검색 기능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469591" y="5687452"/>
            <a:ext cx="2564424" cy="1063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>
                <a:latin typeface="배달의민족 주아"/>
                <a:ea typeface="배달의민족 주아"/>
              </a:rPr>
              <a:t>학원 제휴 식당 소개</a:t>
            </a:r>
          </a:p>
          <a:p>
            <a:pPr algn="ctr">
              <a:defRPr lang="ko-KR" altLang="en-US"/>
            </a:pPr>
            <a:r>
              <a:rPr lang="ko-KR" altLang="en-US" sz="1600">
                <a:latin typeface="배달의민족 주아"/>
                <a:ea typeface="배달의민족 주아"/>
              </a:rPr>
              <a:t>새로운 맛집 추천 업데이트</a:t>
            </a:r>
          </a:p>
          <a:p>
            <a:pPr algn="ctr">
              <a:defRPr lang="ko-KR" altLang="en-US"/>
            </a:pPr>
            <a:r>
              <a:rPr lang="ko-KR" altLang="en-US" sz="1600">
                <a:latin typeface="배달의민족 주아"/>
                <a:ea typeface="배달의민족 주아"/>
              </a:rPr>
              <a:t>음식점별 할인 행사 소개</a:t>
            </a:r>
          </a:p>
          <a:p>
            <a:pPr algn="ctr">
              <a:defRPr lang="ko-KR" altLang="en-US"/>
            </a:pPr>
            <a:r>
              <a:rPr lang="ko-KR" altLang="en-US" sz="1600">
                <a:latin typeface="배달의민족 주아"/>
                <a:ea typeface="배달의민족 주아"/>
              </a:rPr>
              <a:t>사용자와 운영자 간의 소통기능</a:t>
            </a:r>
            <a:endParaRPr lang="en-US" altLang="ko-KR" sz="1600">
              <a:latin typeface="배달의민족 주아"/>
              <a:ea typeface="배달의민족 주아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74687" y="5918378"/>
            <a:ext cx="2699482" cy="575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atin typeface="배달의민족 주아"/>
                <a:ea typeface="배달의민족 주아"/>
              </a:rPr>
              <a:t>1) </a:t>
            </a:r>
            <a:r>
              <a:rPr lang="ko-KR" altLang="en-US" sz="1600">
                <a:latin typeface="배달의민족 주아"/>
                <a:ea typeface="배달의민족 주아"/>
              </a:rPr>
              <a:t>가격대</a:t>
            </a:r>
            <a:r>
              <a:rPr lang="en-US" altLang="ko-KR" sz="1600">
                <a:latin typeface="배달의민족 주아"/>
                <a:ea typeface="배달의민족 주아"/>
              </a:rPr>
              <a:t>, </a:t>
            </a:r>
            <a:r>
              <a:rPr lang="ko-KR" altLang="en-US" sz="1600">
                <a:latin typeface="배달의민족 주아"/>
                <a:ea typeface="배달의민족 주아"/>
              </a:rPr>
              <a:t>음식 종류</a:t>
            </a:r>
            <a:r>
              <a:rPr lang="en-US" altLang="ko-KR" sz="1600">
                <a:latin typeface="배달의민족 주아"/>
                <a:ea typeface="배달의민족 주아"/>
              </a:rPr>
              <a:t> </a:t>
            </a:r>
            <a:r>
              <a:rPr lang="ko-KR" altLang="en-US" sz="1600">
                <a:latin typeface="배달의민족 주아"/>
                <a:ea typeface="배달의민족 주아"/>
              </a:rPr>
              <a:t>등의 분류</a:t>
            </a:r>
          </a:p>
          <a:p>
            <a:pPr lvl="0">
              <a:defRPr lang="ko-KR" altLang="en-US"/>
            </a:pPr>
            <a:r>
              <a:rPr lang="en-US" altLang="ko-KR" sz="1600">
                <a:latin typeface="배달의민족 주아"/>
                <a:ea typeface="배달의민족 주아"/>
              </a:rPr>
              <a:t>2) </a:t>
            </a:r>
            <a:r>
              <a:rPr lang="ko-KR" altLang="en-US" sz="1600">
                <a:latin typeface="배달의민족 주아"/>
                <a:ea typeface="배달의민족 주아"/>
              </a:rPr>
              <a:t>태그 검색 활성화</a:t>
            </a:r>
            <a:r>
              <a:rPr lang="en-US" altLang="ko-KR" sz="1600">
                <a:latin typeface="배달의민족 주아"/>
                <a:ea typeface="배달의민족 주아"/>
              </a:rPr>
              <a:t> </a:t>
            </a:r>
            <a:endParaRPr lang="ko-KR" altLang="en-US" sz="1600">
              <a:latin typeface="배달의민족 주아"/>
              <a:ea typeface="배달의민족 주아"/>
            </a:endParaRPr>
          </a:p>
        </p:txBody>
      </p:sp>
      <p:sp>
        <p:nvSpPr>
          <p:cNvPr id="6" name="모서리가 둥근 직사각형 54"/>
          <p:cNvSpPr/>
          <p:nvPr/>
        </p:nvSpPr>
        <p:spPr>
          <a:xfrm>
            <a:off x="2695430" y="1334666"/>
            <a:ext cx="2232248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>
                <a:solidFill>
                  <a:srgbClr val="156A41"/>
                </a:solidFill>
                <a:latin typeface="배달의민족 도현"/>
                <a:ea typeface="배달의민족 도현"/>
                <a:cs typeface="+mn-cs"/>
              </a:rPr>
              <a:t>게시판 기능</a:t>
            </a:r>
          </a:p>
        </p:txBody>
      </p:sp>
      <p:cxnSp>
        <p:nvCxnSpPr>
          <p:cNvPr id="34" name="직선 연결선 33"/>
          <p:cNvCxnSpPr/>
          <p:nvPr/>
        </p:nvCxnSpPr>
        <p:spPr>
          <a:xfrm rot="5400000">
            <a:off x="2231425" y="4079730"/>
            <a:ext cx="5552366" cy="4174"/>
          </a:xfrm>
          <a:prstGeom prst="line">
            <a:avLst/>
          </a:prstGeom>
          <a:ln>
            <a:solidFill>
              <a:srgbClr val="A3846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35730" t="39910" r="36120" b="41710"/>
          <a:stretch>
            <a:fillRect/>
          </a:stretch>
        </p:blipFill>
        <p:spPr>
          <a:xfrm>
            <a:off x="124068" y="3013905"/>
            <a:ext cx="2094086" cy="8938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29160" t="30040" r="33470" b="18940"/>
          <a:stretch>
            <a:fillRect/>
          </a:stretch>
        </p:blipFill>
        <p:spPr>
          <a:xfrm>
            <a:off x="5142834" y="2702914"/>
            <a:ext cx="2296541" cy="17633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88080" y="5918379"/>
            <a:ext cx="22072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>
                <a:latin typeface="배달의민족 주아"/>
                <a:ea typeface="배달의민족 주아"/>
              </a:rPr>
              <a:t>지도를 통한 검색</a:t>
            </a:r>
            <a:r>
              <a:rPr lang="en-US" altLang="ko-KR" sz="1600">
                <a:latin typeface="배달의민족 주아"/>
                <a:ea typeface="배달의민족 주아"/>
              </a:rPr>
              <a:t>, </a:t>
            </a:r>
            <a:r>
              <a:rPr lang="ko-KR" altLang="en-US" sz="1600">
                <a:latin typeface="배달의민족 주아"/>
                <a:ea typeface="배달의민족 주아"/>
              </a:rPr>
              <a:t>가까운 음식점 확인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49240"/>
          <a:stretch>
            <a:fillRect/>
          </a:stretch>
        </p:blipFill>
        <p:spPr>
          <a:xfrm>
            <a:off x="2569762" y="2461579"/>
            <a:ext cx="2254725" cy="2090693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 rot="16200000" flipH="1">
            <a:off x="7220424" y="4096757"/>
            <a:ext cx="5516570" cy="5914"/>
          </a:xfrm>
          <a:prstGeom prst="line">
            <a:avLst/>
          </a:prstGeom>
          <a:ln>
            <a:solidFill>
              <a:srgbClr val="A3846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56"/>
          <p:cNvSpPr/>
          <p:nvPr/>
        </p:nvSpPr>
        <p:spPr>
          <a:xfrm>
            <a:off x="10104937" y="1300090"/>
            <a:ext cx="2016224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>
                <a:solidFill>
                  <a:srgbClr val="156A41"/>
                </a:solidFill>
                <a:latin typeface="배달의민족 도현"/>
                <a:ea typeface="배달의민족 도현"/>
                <a:cs typeface="+mn-cs"/>
              </a:rPr>
              <a:t>채팅기능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08027" y="2631417"/>
            <a:ext cx="2241368" cy="183481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058235" y="5794506"/>
            <a:ext cx="2207286" cy="823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>
                <a:latin typeface="배달의민족 주아"/>
                <a:ea typeface="배달의민족 주아"/>
              </a:rPr>
              <a:t>음식점별 </a:t>
            </a:r>
          </a:p>
          <a:p>
            <a:pPr algn="ctr">
              <a:defRPr lang="ko-KR" altLang="en-US"/>
            </a:pPr>
            <a:r>
              <a:rPr lang="ko-KR" altLang="en-US" sz="1600">
                <a:latin typeface="배달의민족 주아"/>
                <a:ea typeface="배달의민족 주아"/>
              </a:rPr>
              <a:t>점심 메이트 매칭을 위한</a:t>
            </a:r>
          </a:p>
          <a:p>
            <a:pPr algn="ctr">
              <a:defRPr lang="ko-KR" altLang="en-US"/>
            </a:pPr>
            <a:r>
              <a:rPr lang="ko-KR" altLang="en-US" sz="1600">
                <a:latin typeface="배달의민족 주아"/>
                <a:ea typeface="배달의민족 주아"/>
              </a:rPr>
              <a:t>채팅창 활성화</a:t>
            </a:r>
            <a:endParaRPr lang="en-US" altLang="ko-KR" sz="1600">
              <a:latin typeface="배달의민족 주아"/>
              <a:ea typeface="배달의민족 주아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6"/>
          <a:srcRect b="31100"/>
          <a:stretch>
            <a:fillRect/>
          </a:stretch>
        </p:blipFill>
        <p:spPr>
          <a:xfrm>
            <a:off x="10180129" y="2029725"/>
            <a:ext cx="1793761" cy="2967183"/>
          </a:xfrm>
          <a:prstGeom prst="rect">
            <a:avLst/>
          </a:prstGeom>
        </p:spPr>
      </p:pic>
      <p:pic>
        <p:nvPicPr>
          <p:cNvPr id="47" name="그림 46" descr="텍스트, 지도이(가) 표시된 사진  자동 생성된 설명"/>
          <p:cNvPicPr>
            <a:picLocks noChangeAspect="1"/>
          </p:cNvPicPr>
          <p:nvPr/>
        </p:nvPicPr>
        <p:blipFill rotWithShape="1">
          <a:blip r:embed="rId7"/>
          <a:srcRect l="13330" t="18890" r="12680" b="13720"/>
          <a:stretch>
            <a:fillRect/>
          </a:stretch>
        </p:blipFill>
        <p:spPr>
          <a:xfrm>
            <a:off x="5054388" y="2689617"/>
            <a:ext cx="2488639" cy="1776613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 rot="16200000" flipH="1">
            <a:off x="4788162" y="4094706"/>
            <a:ext cx="5517546" cy="9041"/>
          </a:xfrm>
          <a:prstGeom prst="line">
            <a:avLst/>
          </a:prstGeom>
          <a:ln>
            <a:solidFill>
              <a:srgbClr val="A3846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58465" y="4503625"/>
            <a:ext cx="3713101" cy="41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0" i="0">
                <a:solidFill>
                  <a:srgbClr val="000000"/>
                </a:solidFill>
                <a:latin typeface="배달의민족 주아"/>
                <a:ea typeface="배달의민족 주아"/>
              </a:rPr>
              <a:t># </a:t>
            </a:r>
            <a:r>
              <a:rPr lang="ko-KR" altLang="en-US" sz="1100" b="0" i="0">
                <a:solidFill>
                  <a:srgbClr val="000000"/>
                </a:solidFill>
                <a:latin typeface="배달의민족 주아"/>
                <a:ea typeface="배달의민족 주아"/>
              </a:rPr>
              <a:t>혼밥하기 좋은 </a:t>
            </a:r>
            <a:r>
              <a:rPr lang="ko-KR" altLang="en-US" sz="1100">
                <a:latin typeface="배달의민족 주아"/>
                <a:ea typeface="배달의민족 주아"/>
              </a:rPr>
              <a:t> </a:t>
            </a:r>
            <a:r>
              <a:rPr lang="en-US" altLang="ko-KR" sz="1100" b="0" i="0">
                <a:solidFill>
                  <a:srgbClr val="000000"/>
                </a:solidFill>
                <a:latin typeface="배달의민족 주아"/>
                <a:ea typeface="배달의민족 주아"/>
              </a:rPr>
              <a:t>#</a:t>
            </a:r>
            <a:r>
              <a:rPr lang="ko-KR" altLang="en-US" sz="1100" b="0" i="0">
                <a:solidFill>
                  <a:srgbClr val="000000"/>
                </a:solidFill>
                <a:latin typeface="배달의민족 주아"/>
                <a:ea typeface="배달의민족 주아"/>
              </a:rPr>
              <a:t>런치스페셜</a:t>
            </a:r>
            <a:r>
              <a:rPr lang="ko-KR" altLang="en-US" sz="1100">
                <a:latin typeface="배달의민족 주아"/>
                <a:ea typeface="배달의민족 주아"/>
              </a:rPr>
              <a:t> </a:t>
            </a:r>
          </a:p>
          <a:p>
            <a:pPr lvl="0">
              <a:defRPr lang="ko-KR" altLang="en-US"/>
            </a:pPr>
            <a:r>
              <a:rPr lang="en-US" altLang="ko-KR" sz="1100" b="0" i="0">
                <a:solidFill>
                  <a:srgbClr val="000000"/>
                </a:solidFill>
                <a:latin typeface="배달의민족 주아"/>
                <a:ea typeface="배달의민족 주아"/>
              </a:rPr>
              <a:t>#</a:t>
            </a:r>
            <a:r>
              <a:rPr lang="ko-KR" altLang="en-US" sz="1100" b="0" i="0">
                <a:solidFill>
                  <a:srgbClr val="000000"/>
                </a:solidFill>
                <a:latin typeface="배달의민족 주아"/>
                <a:ea typeface="배달의민족 주아"/>
              </a:rPr>
              <a:t>도시락</a:t>
            </a:r>
            <a:r>
              <a:rPr lang="ko-KR" altLang="en-US" sz="1100">
                <a:latin typeface="배달의민족 주아"/>
                <a:ea typeface="배달의민족 주아"/>
              </a:rPr>
              <a:t> </a:t>
            </a:r>
            <a:r>
              <a:rPr lang="en-US" altLang="ko-KR" sz="1100" b="0" i="0">
                <a:solidFill>
                  <a:srgbClr val="000000"/>
                </a:solidFill>
                <a:latin typeface="배달의민족 주아"/>
                <a:ea typeface="배달의민족 주아"/>
              </a:rPr>
              <a:t>#</a:t>
            </a:r>
            <a:r>
              <a:rPr lang="ko-KR" altLang="en-US" sz="1100" b="0" i="0">
                <a:solidFill>
                  <a:srgbClr val="000000"/>
                </a:solidFill>
                <a:latin typeface="배달의민족 주아"/>
                <a:ea typeface="배달의민족 주아"/>
              </a:rPr>
              <a:t>구내식당</a:t>
            </a:r>
            <a:r>
              <a:rPr lang="ko-KR" altLang="en-US" sz="1100">
                <a:latin typeface="배달의민족 주아"/>
                <a:ea typeface="배달의민족 주아"/>
              </a:rPr>
              <a:t> </a:t>
            </a:r>
            <a:r>
              <a:rPr lang="en-US" altLang="ko-KR" sz="1100" b="0" i="0">
                <a:solidFill>
                  <a:srgbClr val="000000"/>
                </a:solidFill>
                <a:latin typeface="배달의민족 주아"/>
                <a:ea typeface="배달의민족 주아"/>
              </a:rPr>
              <a:t>#</a:t>
            </a:r>
            <a:r>
              <a:rPr lang="ko-KR" altLang="en-US" sz="1100" b="0" i="0">
                <a:solidFill>
                  <a:srgbClr val="000000"/>
                </a:solidFill>
                <a:latin typeface="배달의민족 주아"/>
                <a:ea typeface="배달의민족 주아"/>
              </a:rPr>
              <a:t>가성비 좋은</a:t>
            </a:r>
            <a:r>
              <a:rPr lang="ko-KR" altLang="en-US" sz="1100">
                <a:latin typeface="배달의민족 주아"/>
                <a:ea typeface="배달의민족 주아"/>
              </a:rPr>
              <a:t> 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991A664-6514-4824-9670-9BC4C5872DCF}"/>
              </a:ext>
            </a:extLst>
          </p:cNvPr>
          <p:cNvSpPr txBox="1"/>
          <p:nvPr/>
        </p:nvSpPr>
        <p:spPr>
          <a:xfrm>
            <a:off x="968375" y="280559"/>
            <a:ext cx="579613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ko-KR" altLang="en-US" dirty="0"/>
              <a:t># 수행결과 및 시연</a:t>
            </a:r>
            <a:endParaRPr lang="en-US" altLang="ko-KR" dirty="0"/>
          </a:p>
          <a:p>
            <a:pPr lvl="0">
              <a:defRPr lang="ko-KR" altLang="en-US"/>
            </a:pPr>
            <a:endParaRPr lang="en-US" altLang="ko-KR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7622" y="221742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 spc="-150">
                <a:solidFill>
                  <a:srgbClr val="05A35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622" y="1072319"/>
            <a:ext cx="12144378" cy="5788499"/>
          </a:xfrm>
          <a:prstGeom prst="rect">
            <a:avLst/>
          </a:prstGeom>
          <a:solidFill>
            <a:schemeClr val="accent3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모서리가 둥근 직사각형 23">
            <a:extLst>
              <a:ext uri="{FF2B5EF4-FFF2-40B4-BE49-F238E27FC236}">
                <a16:creationId xmlns:a16="http://schemas.microsoft.com/office/drawing/2014/main" id="{8A564692-4D99-4A5D-8582-71D38438185B}"/>
              </a:ext>
            </a:extLst>
          </p:cNvPr>
          <p:cNvSpPr/>
          <p:nvPr/>
        </p:nvSpPr>
        <p:spPr>
          <a:xfrm>
            <a:off x="-1259241" y="-1152148"/>
            <a:ext cx="2016000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290F0F-4D9A-42B8-B3AA-EBBF6E06E804}"/>
              </a:ext>
            </a:extLst>
          </p:cNvPr>
          <p:cNvSpPr/>
          <p:nvPr/>
        </p:nvSpPr>
        <p:spPr>
          <a:xfrm>
            <a:off x="875335" y="7145720"/>
            <a:ext cx="6762543" cy="333526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11102A-C61E-48B5-824E-F048B11261BA}"/>
              </a:ext>
            </a:extLst>
          </p:cNvPr>
          <p:cNvSpPr/>
          <p:nvPr/>
        </p:nvSpPr>
        <p:spPr>
          <a:xfrm>
            <a:off x="3024266" y="9026226"/>
            <a:ext cx="2502493" cy="895307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6966E-EC11-43C4-A7BC-82A10EA2E9A5}"/>
              </a:ext>
            </a:extLst>
          </p:cNvPr>
          <p:cNvSpPr txBox="1"/>
          <p:nvPr/>
        </p:nvSpPr>
        <p:spPr>
          <a:xfrm>
            <a:off x="9565948" y="7243510"/>
            <a:ext cx="525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사이트 로고</a:t>
            </a:r>
            <a:r>
              <a:rPr lang="en-US" altLang="ko-KR" dirty="0"/>
              <a:t>. </a:t>
            </a:r>
            <a:r>
              <a:rPr lang="ko-KR" altLang="en-US" dirty="0"/>
              <a:t>로그인</a:t>
            </a:r>
            <a:r>
              <a:rPr lang="en-US" altLang="ko-KR" dirty="0"/>
              <a:t>. </a:t>
            </a:r>
            <a:r>
              <a:rPr lang="ko-KR" altLang="en-US" dirty="0"/>
              <a:t>사이트 메뉴 안내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795F08-08F6-4A13-9B4D-1FBE6D7936A8}"/>
              </a:ext>
            </a:extLst>
          </p:cNvPr>
          <p:cNvSpPr txBox="1"/>
          <p:nvPr/>
        </p:nvSpPr>
        <p:spPr>
          <a:xfrm>
            <a:off x="260084" y="7064040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56A4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6B223-AD37-43C1-99AC-92706C1FDEE4}"/>
              </a:ext>
            </a:extLst>
          </p:cNvPr>
          <p:cNvSpPr txBox="1"/>
          <p:nvPr/>
        </p:nvSpPr>
        <p:spPr>
          <a:xfrm>
            <a:off x="260084" y="9100133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56A4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492253-8190-4C5F-B448-693DA55BC766}"/>
              </a:ext>
            </a:extLst>
          </p:cNvPr>
          <p:cNvSpPr/>
          <p:nvPr/>
        </p:nvSpPr>
        <p:spPr>
          <a:xfrm>
            <a:off x="6394238" y="7479246"/>
            <a:ext cx="1248937" cy="3116482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ACA488-9778-4C55-8BD6-9B4B75F827DB}"/>
              </a:ext>
            </a:extLst>
          </p:cNvPr>
          <p:cNvSpPr/>
          <p:nvPr/>
        </p:nvSpPr>
        <p:spPr>
          <a:xfrm>
            <a:off x="6573603" y="7655153"/>
            <a:ext cx="957942" cy="26782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상시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+mj-ea"/>
                <a:ea typeface="+mj-ea"/>
              </a:rPr>
              <a:t>채팅창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69E280-3EAC-446A-AAA4-AD65D6B4490F}"/>
              </a:ext>
            </a:extLst>
          </p:cNvPr>
          <p:cNvSpPr txBox="1"/>
          <p:nvPr/>
        </p:nvSpPr>
        <p:spPr>
          <a:xfrm>
            <a:off x="6880376" y="7901183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56A4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655014E1-8D9B-4F22-B272-E72F8BA2D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311" y="1091370"/>
            <a:ext cx="8047378" cy="5822371"/>
          </a:xfrm>
          <a:prstGeom prst="rect">
            <a:avLst/>
          </a:prstGeom>
        </p:spPr>
      </p:pic>
      <p:sp>
        <p:nvSpPr>
          <p:cNvPr id="19" name="모서리가 둥근 직사각형 23">
            <a:extLst>
              <a:ext uri="{FF2B5EF4-FFF2-40B4-BE49-F238E27FC236}">
                <a16:creationId xmlns:a16="http://schemas.microsoft.com/office/drawing/2014/main" id="{50B4BAAD-014D-4D40-B99F-4B32D6684D27}"/>
              </a:ext>
            </a:extLst>
          </p:cNvPr>
          <p:cNvSpPr/>
          <p:nvPr/>
        </p:nvSpPr>
        <p:spPr>
          <a:xfrm>
            <a:off x="5036574" y="539290"/>
            <a:ext cx="2016000" cy="39481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스토리 보드 </a:t>
            </a:r>
          </a:p>
        </p:txBody>
      </p:sp>
    </p:spTree>
    <p:extLst>
      <p:ext uri="{BB962C8B-B14F-4D97-AF65-F5344CB8AC3E}">
        <p14:creationId xmlns:p14="http://schemas.microsoft.com/office/powerpoint/2010/main" val="4238718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052740"/>
            <a:ext cx="12272493" cy="5805260"/>
          </a:xfrm>
          <a:prstGeom prst="rect">
            <a:avLst/>
          </a:prstGeom>
          <a:solidFill>
            <a:schemeClr val="accent3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66260" y="273135"/>
            <a:ext cx="5796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ko-KR" altLang="en-US" dirty="0"/>
              <a:t>#수행결과 및 시연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5658183" y="7272250"/>
            <a:ext cx="1237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/>
                <a:ea typeface="배달의민족 도현"/>
              </a:defRPr>
            </a:lvl1pPr>
          </a:lstStyle>
          <a:p>
            <a:pPr lvl="0">
              <a:defRPr lang="ko-KR" altLang="en-US"/>
            </a:pPr>
            <a:r>
              <a:rPr lang="en-US" altLang="ko-KR" dirty="0"/>
              <a:t>#DB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4463" y="1193610"/>
            <a:ext cx="7262986" cy="55136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4A9855-BE8A-4561-93A4-8D3393CD29A9}"/>
              </a:ext>
            </a:extLst>
          </p:cNvPr>
          <p:cNvSpPr txBox="1"/>
          <p:nvPr/>
        </p:nvSpPr>
        <p:spPr>
          <a:xfrm>
            <a:off x="47622" y="221742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 spc="-150">
                <a:solidFill>
                  <a:srgbClr val="05A35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9CBB63C-559F-4239-9F5B-D5D40A402715}"/>
              </a:ext>
            </a:extLst>
          </p:cNvPr>
          <p:cNvSpPr/>
          <p:nvPr/>
        </p:nvSpPr>
        <p:spPr>
          <a:xfrm>
            <a:off x="5088000" y="581402"/>
            <a:ext cx="2016000" cy="39481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794</Words>
  <Application>Microsoft Office PowerPoint</Application>
  <PresentationFormat>와이드스크린</PresentationFormat>
  <Paragraphs>181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배달의민족 주아</vt:lpstr>
      <vt:lpstr>Arial</vt:lpstr>
      <vt:lpstr>배달의민족 도현</vt:lpstr>
      <vt:lpstr>맑은 고딕</vt:lpstr>
      <vt:lpstr>배달의민족 한나체 Pro</vt:lpstr>
      <vt:lpstr>KoPub돋움체 Medium</vt:lpstr>
      <vt:lpstr>KoPub돋움체 Light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예림</dc:creator>
  <cp:lastModifiedBy>salient</cp:lastModifiedBy>
  <cp:revision>213</cp:revision>
  <dcterms:created xsi:type="dcterms:W3CDTF">2018-07-21T11:06:27Z</dcterms:created>
  <dcterms:modified xsi:type="dcterms:W3CDTF">2020-09-17T11:39:31Z</dcterms:modified>
</cp:coreProperties>
</file>